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3"/>
  </p:notesMasterIdLst>
  <p:sldIdLst>
    <p:sldId id="256" r:id="rId2"/>
    <p:sldId id="257" r:id="rId3"/>
    <p:sldId id="258" r:id="rId4"/>
    <p:sldId id="269" r:id="rId5"/>
    <p:sldId id="270" r:id="rId6"/>
    <p:sldId id="259" r:id="rId7"/>
    <p:sldId id="288" r:id="rId8"/>
    <p:sldId id="296" r:id="rId9"/>
    <p:sldId id="289" r:id="rId10"/>
    <p:sldId id="294" r:id="rId11"/>
    <p:sldId id="283" r:id="rId12"/>
    <p:sldId id="298" r:id="rId13"/>
    <p:sldId id="279" r:id="rId14"/>
    <p:sldId id="280" r:id="rId15"/>
    <p:sldId id="285" r:id="rId16"/>
    <p:sldId id="286" r:id="rId17"/>
    <p:sldId id="287" r:id="rId18"/>
    <p:sldId id="281" r:id="rId19"/>
    <p:sldId id="282" r:id="rId20"/>
    <p:sldId id="260" r:id="rId21"/>
    <p:sldId id="261" r:id="rId22"/>
    <p:sldId id="262" r:id="rId23"/>
    <p:sldId id="263" r:id="rId24"/>
    <p:sldId id="264" r:id="rId25"/>
    <p:sldId id="265" r:id="rId26"/>
    <p:sldId id="266" r:id="rId27"/>
    <p:sldId id="267" r:id="rId28"/>
    <p:sldId id="297" r:id="rId29"/>
    <p:sldId id="276" r:id="rId30"/>
    <p:sldId id="295"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24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ln>
          <a:solidFill>
            <a:schemeClr val="tx2">
              <a:lumMod val="75000"/>
            </a:schemeClr>
          </a:solidFill>
        </a:ln>
      </dgm:spPr>
      <dgm:t>
        <a:bodyPr/>
        <a:lstStyle/>
        <a:p>
          <a:r>
            <a:rPr lang="en-US" sz="2000" dirty="0" smtClean="0"/>
            <a:t>Opinions, Arguments,</a:t>
          </a:r>
        </a:p>
        <a:p>
          <a:r>
            <a:rPr lang="en-US" sz="2000" dirty="0" smtClean="0"/>
            <a:t> </a:t>
          </a:r>
          <a:r>
            <a:rPr lang="en-US" sz="2000" dirty="0" err="1" smtClean="0"/>
            <a:t>Intertextual</a:t>
          </a:r>
          <a:r>
            <a:rPr lang="en-US" sz="2000" dirty="0" smtClean="0"/>
            <a:t> Connections</a:t>
          </a:r>
          <a:endParaRPr lang="en-US" sz="2000"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a:ln>
          <a:solidFill>
            <a:schemeClr val="tx2">
              <a:lumMod val="75000"/>
            </a:schemeClr>
          </a:solidFill>
        </a:ln>
      </dgm:spPr>
      <dgm:t>
        <a:bodyPr/>
        <a:lstStyle/>
        <a:p>
          <a:r>
            <a:rPr lang="en-US" dirty="0" smtClean="0"/>
            <a:t>Inferences</a:t>
          </a:r>
          <a:endParaRPr lang="en-US"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ln>
          <a:solidFill>
            <a:schemeClr val="tx2">
              <a:lumMod val="75000"/>
            </a:schemeClr>
          </a:solidFill>
        </a:ln>
      </dgm:spPr>
      <dgm:t>
        <a:bodyPr/>
        <a:lstStyle/>
        <a:p>
          <a:r>
            <a:rPr lang="en-US" dirty="0" smtClean="0"/>
            <a:t>Author’s Purpose</a:t>
          </a:r>
          <a:endParaRPr lang="en-US"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a:ln>
          <a:solidFill>
            <a:schemeClr val="tx2">
              <a:lumMod val="75000"/>
            </a:schemeClr>
          </a:solidFill>
        </a:ln>
      </dgm:spPr>
      <dgm:t>
        <a:bodyPr/>
        <a:lstStyle/>
        <a:p>
          <a:r>
            <a:rPr lang="en-US" dirty="0" smtClean="0"/>
            <a:t>Vocab &amp; Text Structure</a:t>
          </a:r>
          <a:endParaRPr lang="en-US" dirty="0"/>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a:ln>
          <a:solidFill>
            <a:schemeClr val="tx2">
              <a:lumMod val="75000"/>
            </a:schemeClr>
          </a:solidFill>
        </a:ln>
      </dgm:spPr>
      <dgm:t>
        <a:bodyPr/>
        <a:lstStyle/>
        <a:p>
          <a:r>
            <a:rPr lang="en-US" dirty="0" smtClean="0"/>
            <a:t>Key Details</a:t>
          </a:r>
          <a:endParaRPr lang="en-US" dirty="0"/>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a:ln>
          <a:solidFill>
            <a:schemeClr val="tx2">
              <a:lumMod val="75000"/>
            </a:schemeClr>
          </a:solidFill>
        </a:ln>
      </dgm:spPr>
      <dgm:t>
        <a:bodyPr/>
        <a:lstStyle/>
        <a:p>
          <a:r>
            <a:rPr lang="en-US" dirty="0" smtClean="0"/>
            <a:t>General Understandings</a:t>
          </a:r>
          <a:endParaRPr lang="en-US" dirty="0"/>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a:solidFill>
          <a:schemeClr val="tx2">
            <a:lumMod val="40000"/>
            <a:lumOff val="60000"/>
          </a:schemeClr>
        </a:solidFill>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X="116273" custScaleY="19211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t>
        <a:bodyPr/>
        <a:lstStyle/>
        <a:p>
          <a:endParaRPr lang="en-US"/>
        </a:p>
      </dgm:t>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381FF0CC-8380-7344-80F9-2F8654799D5D}" srcId="{024A373D-023B-C748-861A-5A0718DA7175}" destId="{1DB75B60-E6FF-F443-9EF8-CE35C693AF6B}" srcOrd="2" destOrd="0" parTransId="{BBBEE8EA-5F39-2D4A-8C35-F3954BE79062}" sibTransId="{53EDF392-F826-C14D-95D3-FB3551EBF1E0}"/>
    <dgm:cxn modelId="{8CE11B14-1F4E-DC45-90C9-DB00CFB4CA7A}" type="presOf" srcId="{0D165663-183F-7E4E-AF6D-FC34E38BEF4A}" destId="{15BE54F6-B140-184E-8234-33BEAACB49A5}" srcOrd="0" destOrd="0" presId="urn:microsoft.com/office/officeart/2005/8/layout/pyramid2"/>
    <dgm:cxn modelId="{AB7D410E-215F-EF48-BC7C-BB163D8E5946}" type="presOf" srcId="{0CFCF5B2-7F49-074A-A7B9-C19C233D5593}" destId="{20ED39E7-6F07-7D4C-AF11-3983FAD7FBB0}" srcOrd="0" destOrd="0" presId="urn:microsoft.com/office/officeart/2005/8/layout/pyramid2"/>
    <dgm:cxn modelId="{709DDC1D-3802-C444-94EE-ECDB15CFE3FF}" type="presOf" srcId="{B13DBECD-B83A-3B45-9C98-9AA575F7C240}" destId="{A378ED57-D1B6-DC40-800B-F48E0FAE9B34}"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19AF8177-1502-A84B-B090-ABE4BA9C1A7F}" srcId="{024A373D-023B-C748-861A-5A0718DA7175}" destId="{0CFCF5B2-7F49-074A-A7B9-C19C233D5593}" srcOrd="5" destOrd="0" parTransId="{6E0239F7-2A6A-404B-B6B0-F2CF89EB0D2F}" sibTransId="{96A0D5DE-215A-5747-93CB-B6831671FFC8}"/>
    <dgm:cxn modelId="{26F873CE-ADDF-FE4A-815C-3ABC8B4F8050}" srcId="{024A373D-023B-C748-861A-5A0718DA7175}" destId="{465BF1E9-415F-E841-8619-936DAE0296B5}" srcOrd="3" destOrd="0" parTransId="{46230196-5C6C-504D-BB7C-13CAE429ACCC}" sibTransId="{670322AC-6BBF-3640-B4CC-253CF59A2B82}"/>
    <dgm:cxn modelId="{573FD19B-E289-E546-BB72-01AD6E7E00D4}" type="presOf" srcId="{C71FD838-BC21-C84F-ABB8-12AE4E3A6DA0}" destId="{8B71AC00-B6FC-1D4D-9D98-F5204AF18890}" srcOrd="0" destOrd="0" presId="urn:microsoft.com/office/officeart/2005/8/layout/pyramid2"/>
    <dgm:cxn modelId="{8E2F8900-2AE5-A549-AD1D-7BB80D6A7DE6}" srcId="{024A373D-023B-C748-861A-5A0718DA7175}" destId="{C71FD838-BC21-C84F-ABB8-12AE4E3A6DA0}" srcOrd="0" destOrd="0" parTransId="{58B10A5A-8B75-3D40-8675-B54C2CAB91F8}" sibTransId="{5B0D3FA5-B278-FC49-80DA-25E676A3AEF5}"/>
    <dgm:cxn modelId="{0B6DEFF3-BD3A-EE4D-986C-8F19BD962932}" type="presOf" srcId="{1DB75B60-E6FF-F443-9EF8-CE35C693AF6B}" destId="{42C19DFF-2D9A-5643-AE58-D80A9A14D2EC}" srcOrd="0" destOrd="0" presId="urn:microsoft.com/office/officeart/2005/8/layout/pyramid2"/>
    <dgm:cxn modelId="{E341221D-8C43-8744-BFB6-E41799A2D1C0}" type="presOf" srcId="{465BF1E9-415F-E841-8619-936DAE0296B5}" destId="{D6C73D77-FCED-8343-81C1-A17ACA67F260}" srcOrd="0" destOrd="0" presId="urn:microsoft.com/office/officeart/2005/8/layout/pyramid2"/>
    <dgm:cxn modelId="{EA1E618A-8524-2242-B2AF-17BC49F84165}" type="presOf" srcId="{024A373D-023B-C748-861A-5A0718DA7175}" destId="{3E424F75-8C38-1448-BD00-1DEFFB6F2558}" srcOrd="0" destOrd="0" presId="urn:microsoft.com/office/officeart/2005/8/layout/pyramid2"/>
    <dgm:cxn modelId="{EDAF5457-DE96-5A41-86EF-21DD1DDD6D9B}" type="presParOf" srcId="{3E424F75-8C38-1448-BD00-1DEFFB6F2558}" destId="{1495163C-DFF8-3C49-A33A-D8EAE30AA542}" srcOrd="0" destOrd="0" presId="urn:microsoft.com/office/officeart/2005/8/layout/pyramid2"/>
    <dgm:cxn modelId="{52A046EA-E8A6-6145-BD1F-12DFF37265E4}" type="presParOf" srcId="{3E424F75-8C38-1448-BD00-1DEFFB6F2558}" destId="{A3662652-3A20-4844-B402-271765084CA0}" srcOrd="1" destOrd="0" presId="urn:microsoft.com/office/officeart/2005/8/layout/pyramid2"/>
    <dgm:cxn modelId="{DF47EE37-991B-8F41-9F85-AD1E5F215569}" type="presParOf" srcId="{A3662652-3A20-4844-B402-271765084CA0}" destId="{8B71AC00-B6FC-1D4D-9D98-F5204AF18890}" srcOrd="0" destOrd="0" presId="urn:microsoft.com/office/officeart/2005/8/layout/pyramid2"/>
    <dgm:cxn modelId="{43296DB7-F673-EB4A-AFC3-C5020517B595}" type="presParOf" srcId="{A3662652-3A20-4844-B402-271765084CA0}" destId="{7C401003-738D-7940-9CB7-7BF6D37C0299}" srcOrd="1" destOrd="0" presId="urn:microsoft.com/office/officeart/2005/8/layout/pyramid2"/>
    <dgm:cxn modelId="{B09E714D-0E11-4A4C-A661-251B304382F9}" type="presParOf" srcId="{A3662652-3A20-4844-B402-271765084CA0}" destId="{15BE54F6-B140-184E-8234-33BEAACB49A5}" srcOrd="2" destOrd="0" presId="urn:microsoft.com/office/officeart/2005/8/layout/pyramid2"/>
    <dgm:cxn modelId="{262143E4-1FF2-014E-9C9D-FAB56B014BB5}" type="presParOf" srcId="{A3662652-3A20-4844-B402-271765084CA0}" destId="{543B393B-2D92-AC40-BC05-00C1EA03CA6D}" srcOrd="3" destOrd="0" presId="urn:microsoft.com/office/officeart/2005/8/layout/pyramid2"/>
    <dgm:cxn modelId="{DE125747-A5F9-4A40-B90A-F7FFABFCD4AA}" type="presParOf" srcId="{A3662652-3A20-4844-B402-271765084CA0}" destId="{42C19DFF-2D9A-5643-AE58-D80A9A14D2EC}" srcOrd="4" destOrd="0" presId="urn:microsoft.com/office/officeart/2005/8/layout/pyramid2"/>
    <dgm:cxn modelId="{D3B3E4E0-C292-0746-8D84-29AF6F26C06C}" type="presParOf" srcId="{A3662652-3A20-4844-B402-271765084CA0}" destId="{28471C83-1A82-5D4A-9565-8F1B8DAD69CC}" srcOrd="5" destOrd="0" presId="urn:microsoft.com/office/officeart/2005/8/layout/pyramid2"/>
    <dgm:cxn modelId="{98CC0832-D0FA-E941-9D82-2D1F0B3B82D8}" type="presParOf" srcId="{A3662652-3A20-4844-B402-271765084CA0}" destId="{D6C73D77-FCED-8343-81C1-A17ACA67F260}" srcOrd="6" destOrd="0" presId="urn:microsoft.com/office/officeart/2005/8/layout/pyramid2"/>
    <dgm:cxn modelId="{88173FC0-B6C1-AF44-A324-79CE429ED8E0}" type="presParOf" srcId="{A3662652-3A20-4844-B402-271765084CA0}" destId="{540156E5-97C5-8141-9DBF-B56E45B57CF6}" srcOrd="7" destOrd="0" presId="urn:microsoft.com/office/officeart/2005/8/layout/pyramid2"/>
    <dgm:cxn modelId="{F57863FE-B850-DA41-8000-39B0472E7C64}" type="presParOf" srcId="{A3662652-3A20-4844-B402-271765084CA0}" destId="{A378ED57-D1B6-DC40-800B-F48E0FAE9B34}" srcOrd="8" destOrd="0" presId="urn:microsoft.com/office/officeart/2005/8/layout/pyramid2"/>
    <dgm:cxn modelId="{4B3257F5-BBE0-8648-B61E-EA25A2DA22F0}" type="presParOf" srcId="{A3662652-3A20-4844-B402-271765084CA0}" destId="{A915E300-F0AC-6A4A-BBE1-BAE7ACF59C62}" srcOrd="9" destOrd="0" presId="urn:microsoft.com/office/officeart/2005/8/layout/pyramid2"/>
    <dgm:cxn modelId="{D9966D94-D0E1-4744-B3E4-FCC02E0A9BC7}" type="presParOf" srcId="{A3662652-3A20-4844-B402-271765084CA0}" destId="{20ED39E7-6F07-7D4C-AF11-3983FAD7FBB0}" srcOrd="10" destOrd="0" presId="urn:microsoft.com/office/officeart/2005/8/layout/pyramid2"/>
    <dgm:cxn modelId="{96AD528E-4BC2-0146-B20E-52CD6521137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smtClean="0"/>
            <a:t>Opinions, Arguments,</a:t>
          </a:r>
        </a:p>
        <a:p>
          <a:r>
            <a:rPr lang="en-US" sz="2000" dirty="0" smtClean="0"/>
            <a:t> </a:t>
          </a:r>
          <a:r>
            <a:rPr lang="en-US" sz="2000" dirty="0" err="1" smtClean="0"/>
            <a:t>Intertextual</a:t>
          </a:r>
          <a:r>
            <a:rPr lang="en-US" sz="2000" dirty="0" smtClean="0"/>
            <a:t> Connections</a:t>
          </a:r>
          <a:endParaRPr lang="en-US" sz="2000"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smtClean="0"/>
            <a:t>Inferences</a:t>
          </a:r>
          <a:endParaRPr lang="en-US"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smtClean="0"/>
            <a:t>Author’s Purpose</a:t>
          </a:r>
          <a:endParaRPr lang="en-US"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smtClean="0"/>
            <a:t>Vocab &amp; Text Structure</a:t>
          </a:r>
          <a:endParaRPr lang="en-US" dirty="0"/>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smtClean="0"/>
            <a:t>Key Details</a:t>
          </a:r>
          <a:endParaRPr lang="en-US" dirty="0"/>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smtClean="0"/>
            <a:t>General Understandings</a:t>
          </a:r>
          <a:endParaRPr lang="en-US" dirty="0"/>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t>
        <a:bodyPr/>
        <a:lstStyle/>
        <a:p>
          <a:endParaRPr lang="en-US"/>
        </a:p>
      </dgm:t>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381FF0CC-8380-7344-80F9-2F8654799D5D}" srcId="{024A373D-023B-C748-861A-5A0718DA7175}" destId="{1DB75B60-E6FF-F443-9EF8-CE35C693AF6B}" srcOrd="2" destOrd="0" parTransId="{BBBEE8EA-5F39-2D4A-8C35-F3954BE79062}" sibTransId="{53EDF392-F826-C14D-95D3-FB3551EBF1E0}"/>
    <dgm:cxn modelId="{1A5B908F-863B-4C49-8C18-937EDCE63F26}" srcId="{024A373D-023B-C748-861A-5A0718DA7175}" destId="{B13DBECD-B83A-3B45-9C98-9AA575F7C240}" srcOrd="4" destOrd="0" parTransId="{F1DB4D09-B087-A14F-93A8-895EF0404424}" sibTransId="{A5BE1344-0DC3-7748-80A3-F801E13A19DA}"/>
    <dgm:cxn modelId="{DD60C03C-A5A6-EA4B-B160-95DA4C5885A0}" type="presOf" srcId="{0D165663-183F-7E4E-AF6D-FC34E38BEF4A}" destId="{15BE54F6-B140-184E-8234-33BEAACB49A5}" srcOrd="0" destOrd="0" presId="urn:microsoft.com/office/officeart/2005/8/layout/pyramid2"/>
    <dgm:cxn modelId="{328E34A7-6912-CE48-B529-83B23DE704F4}" type="presOf" srcId="{1DB75B60-E6FF-F443-9EF8-CE35C693AF6B}" destId="{42C19DFF-2D9A-5643-AE58-D80A9A14D2EC}"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7C533A95-DC5B-7A4C-8CC3-FAA04478685A}" type="presOf" srcId="{B13DBECD-B83A-3B45-9C98-9AA575F7C240}" destId="{A378ED57-D1B6-DC40-800B-F48E0FAE9B34}" srcOrd="0" destOrd="0" presId="urn:microsoft.com/office/officeart/2005/8/layout/pyramid2"/>
    <dgm:cxn modelId="{26F873CE-ADDF-FE4A-815C-3ABC8B4F8050}" srcId="{024A373D-023B-C748-861A-5A0718DA7175}" destId="{465BF1E9-415F-E841-8619-936DAE0296B5}" srcOrd="3" destOrd="0" parTransId="{46230196-5C6C-504D-BB7C-13CAE429ACCC}" sibTransId="{670322AC-6BBF-3640-B4CC-253CF59A2B82}"/>
    <dgm:cxn modelId="{8E2F8900-2AE5-A549-AD1D-7BB80D6A7DE6}" srcId="{024A373D-023B-C748-861A-5A0718DA7175}" destId="{C71FD838-BC21-C84F-ABB8-12AE4E3A6DA0}" srcOrd="0" destOrd="0" parTransId="{58B10A5A-8B75-3D40-8675-B54C2CAB91F8}" sibTransId="{5B0D3FA5-B278-FC49-80DA-25E676A3AEF5}"/>
    <dgm:cxn modelId="{BA85417C-955C-2B4D-8B33-D5B41DEA4BBF}" type="presOf" srcId="{C71FD838-BC21-C84F-ABB8-12AE4E3A6DA0}" destId="{8B71AC00-B6FC-1D4D-9D98-F5204AF18890}" srcOrd="0" destOrd="0" presId="urn:microsoft.com/office/officeart/2005/8/layout/pyramid2"/>
    <dgm:cxn modelId="{D0AA6666-3DB6-2642-B3D6-47182BB217A9}" type="presOf" srcId="{465BF1E9-415F-E841-8619-936DAE0296B5}" destId="{D6C73D77-FCED-8343-81C1-A17ACA67F260}" srcOrd="0" destOrd="0" presId="urn:microsoft.com/office/officeart/2005/8/layout/pyramid2"/>
    <dgm:cxn modelId="{191A8B6A-6559-A446-9C1D-A05CB1A3886E}" type="presOf" srcId="{0CFCF5B2-7F49-074A-A7B9-C19C233D5593}" destId="{20ED39E7-6F07-7D4C-AF11-3983FAD7FBB0}" srcOrd="0" destOrd="0" presId="urn:microsoft.com/office/officeart/2005/8/layout/pyramid2"/>
    <dgm:cxn modelId="{14987B86-CFA0-3442-8E5A-2338403D56A9}" type="presOf" srcId="{024A373D-023B-C748-861A-5A0718DA7175}" destId="{3E424F75-8C38-1448-BD00-1DEFFB6F2558}" srcOrd="0" destOrd="0" presId="urn:microsoft.com/office/officeart/2005/8/layout/pyramid2"/>
    <dgm:cxn modelId="{167BEE3B-224C-2244-B015-9F9FA47AA863}" type="presParOf" srcId="{3E424F75-8C38-1448-BD00-1DEFFB6F2558}" destId="{1495163C-DFF8-3C49-A33A-D8EAE30AA542}" srcOrd="0" destOrd="0" presId="urn:microsoft.com/office/officeart/2005/8/layout/pyramid2"/>
    <dgm:cxn modelId="{0CA67A95-9494-8642-B8A6-B4D2AE31FCB0}" type="presParOf" srcId="{3E424F75-8C38-1448-BD00-1DEFFB6F2558}" destId="{A3662652-3A20-4844-B402-271765084CA0}" srcOrd="1" destOrd="0" presId="urn:microsoft.com/office/officeart/2005/8/layout/pyramid2"/>
    <dgm:cxn modelId="{C7233261-58E2-4E44-9EAF-488DC191DBA7}" type="presParOf" srcId="{A3662652-3A20-4844-B402-271765084CA0}" destId="{8B71AC00-B6FC-1D4D-9D98-F5204AF18890}" srcOrd="0" destOrd="0" presId="urn:microsoft.com/office/officeart/2005/8/layout/pyramid2"/>
    <dgm:cxn modelId="{A4B18591-CF00-FF49-837E-0D3901D5F2E2}" type="presParOf" srcId="{A3662652-3A20-4844-B402-271765084CA0}" destId="{7C401003-738D-7940-9CB7-7BF6D37C0299}" srcOrd="1" destOrd="0" presId="urn:microsoft.com/office/officeart/2005/8/layout/pyramid2"/>
    <dgm:cxn modelId="{695211AE-8B55-234F-858D-5B7CF151EA29}" type="presParOf" srcId="{A3662652-3A20-4844-B402-271765084CA0}" destId="{15BE54F6-B140-184E-8234-33BEAACB49A5}" srcOrd="2" destOrd="0" presId="urn:microsoft.com/office/officeart/2005/8/layout/pyramid2"/>
    <dgm:cxn modelId="{59FF5814-BFB5-E34E-81F3-468AB09C157F}" type="presParOf" srcId="{A3662652-3A20-4844-B402-271765084CA0}" destId="{543B393B-2D92-AC40-BC05-00C1EA03CA6D}" srcOrd="3" destOrd="0" presId="urn:microsoft.com/office/officeart/2005/8/layout/pyramid2"/>
    <dgm:cxn modelId="{EEDAB4D2-C3E7-8F49-86EF-E86CAC5BF1A4}" type="presParOf" srcId="{A3662652-3A20-4844-B402-271765084CA0}" destId="{42C19DFF-2D9A-5643-AE58-D80A9A14D2EC}" srcOrd="4" destOrd="0" presId="urn:microsoft.com/office/officeart/2005/8/layout/pyramid2"/>
    <dgm:cxn modelId="{6F3E4ED3-1203-E94B-B190-57C23B6F72C5}" type="presParOf" srcId="{A3662652-3A20-4844-B402-271765084CA0}" destId="{28471C83-1A82-5D4A-9565-8F1B8DAD69CC}" srcOrd="5" destOrd="0" presId="urn:microsoft.com/office/officeart/2005/8/layout/pyramid2"/>
    <dgm:cxn modelId="{C6E5C2E9-E53B-1E4D-8895-6D17799F95DA}" type="presParOf" srcId="{A3662652-3A20-4844-B402-271765084CA0}" destId="{D6C73D77-FCED-8343-81C1-A17ACA67F260}" srcOrd="6" destOrd="0" presId="urn:microsoft.com/office/officeart/2005/8/layout/pyramid2"/>
    <dgm:cxn modelId="{537E2D52-913C-FC4C-8BB7-52DDE3404449}" type="presParOf" srcId="{A3662652-3A20-4844-B402-271765084CA0}" destId="{540156E5-97C5-8141-9DBF-B56E45B57CF6}" srcOrd="7" destOrd="0" presId="urn:microsoft.com/office/officeart/2005/8/layout/pyramid2"/>
    <dgm:cxn modelId="{9595C47E-10E2-BB4A-ABB6-67F38884D157}" type="presParOf" srcId="{A3662652-3A20-4844-B402-271765084CA0}" destId="{A378ED57-D1B6-DC40-800B-F48E0FAE9B34}" srcOrd="8" destOrd="0" presId="urn:microsoft.com/office/officeart/2005/8/layout/pyramid2"/>
    <dgm:cxn modelId="{3F4FC578-EDA4-2644-9F41-0C401028A5F6}" type="presParOf" srcId="{A3662652-3A20-4844-B402-271765084CA0}" destId="{A915E300-F0AC-6A4A-BBE1-BAE7ACF59C62}" srcOrd="9" destOrd="0" presId="urn:microsoft.com/office/officeart/2005/8/layout/pyramid2"/>
    <dgm:cxn modelId="{4132CCAC-D0EA-794F-A0DC-808454EFB345}" type="presParOf" srcId="{A3662652-3A20-4844-B402-271765084CA0}" destId="{20ED39E7-6F07-7D4C-AF11-3983FAD7FBB0}" srcOrd="10" destOrd="0" presId="urn:microsoft.com/office/officeart/2005/8/layout/pyramid2"/>
    <dgm:cxn modelId="{B666C4C8-0206-D74D-8CEC-66A4E40E7A68}"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867371" y="0"/>
          <a:ext cx="4525963" cy="4525963"/>
        </a:xfrm>
        <a:prstGeom prst="triangle">
          <a:avLst/>
        </a:prstGeom>
        <a:solidFill>
          <a:schemeClr val="tx2">
            <a:lumMod val="40000"/>
            <a:lumOff val="60000"/>
          </a:schemeClr>
        </a:soli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382646" y="516832"/>
          <a:ext cx="3420607" cy="905178"/>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Opinions, Arguments,</a:t>
          </a:r>
        </a:p>
        <a:p>
          <a:pPr lvl="0" algn="ctr" defTabSz="889000">
            <a:lnSpc>
              <a:spcPct val="90000"/>
            </a:lnSpc>
            <a:spcBef>
              <a:spcPct val="0"/>
            </a:spcBef>
            <a:spcAft>
              <a:spcPct val="35000"/>
            </a:spcAft>
          </a:pPr>
          <a:r>
            <a:rPr lang="en-US" sz="2000" kern="1200" dirty="0" smtClean="0"/>
            <a:t> </a:t>
          </a:r>
          <a:r>
            <a:rPr lang="en-US" sz="2000" kern="1200" dirty="0" err="1" smtClean="0"/>
            <a:t>Intertextual</a:t>
          </a:r>
          <a:r>
            <a:rPr lang="en-US" sz="2000" kern="1200" dirty="0" smtClean="0"/>
            <a:t> Connections</a:t>
          </a:r>
          <a:endParaRPr lang="en-US" sz="2000" kern="1200" dirty="0"/>
        </a:p>
      </dsp:txBody>
      <dsp:txXfrm>
        <a:off x="2426833" y="561019"/>
        <a:ext cx="3332233" cy="816804"/>
      </dsp:txXfrm>
    </dsp:sp>
    <dsp:sp modelId="{15BE54F6-B140-184E-8234-33BEAACB49A5}">
      <dsp:nvSpPr>
        <dsp:cNvPr id="0" name=""/>
        <dsp:cNvSpPr/>
      </dsp:nvSpPr>
      <dsp:spPr>
        <a:xfrm>
          <a:off x="2666317" y="1546472"/>
          <a:ext cx="2941875" cy="471159"/>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Inferences</a:t>
          </a:r>
          <a:endParaRPr lang="en-US" sz="1900" kern="1200" dirty="0"/>
        </a:p>
      </dsp:txBody>
      <dsp:txXfrm>
        <a:off x="2689317" y="1569472"/>
        <a:ext cx="2895875" cy="425159"/>
      </dsp:txXfrm>
    </dsp:sp>
    <dsp:sp modelId="{42C19DFF-2D9A-5643-AE58-D80A9A14D2EC}">
      <dsp:nvSpPr>
        <dsp:cNvPr id="0" name=""/>
        <dsp:cNvSpPr/>
      </dsp:nvSpPr>
      <dsp:spPr>
        <a:xfrm>
          <a:off x="2636780" y="2144086"/>
          <a:ext cx="2941875" cy="471159"/>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Author’s Purpose</a:t>
          </a:r>
          <a:endParaRPr lang="en-US" sz="1900" kern="1200" dirty="0"/>
        </a:p>
      </dsp:txBody>
      <dsp:txXfrm>
        <a:off x="2659780" y="2167086"/>
        <a:ext cx="2895875" cy="425159"/>
      </dsp:txXfrm>
    </dsp:sp>
    <dsp:sp modelId="{D6C73D77-FCED-8343-81C1-A17ACA67F260}">
      <dsp:nvSpPr>
        <dsp:cNvPr id="0" name=""/>
        <dsp:cNvSpPr/>
      </dsp:nvSpPr>
      <dsp:spPr>
        <a:xfrm>
          <a:off x="2651548" y="2704507"/>
          <a:ext cx="2941875" cy="471159"/>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Vocab &amp; Text Structure</a:t>
          </a:r>
          <a:endParaRPr lang="en-US" sz="1900" kern="1200" dirty="0"/>
        </a:p>
      </dsp:txBody>
      <dsp:txXfrm>
        <a:off x="2674548" y="2727507"/>
        <a:ext cx="2895875" cy="425159"/>
      </dsp:txXfrm>
    </dsp:sp>
    <dsp:sp modelId="{A378ED57-D1B6-DC40-800B-F48E0FAE9B34}">
      <dsp:nvSpPr>
        <dsp:cNvPr id="0" name=""/>
        <dsp:cNvSpPr/>
      </dsp:nvSpPr>
      <dsp:spPr>
        <a:xfrm>
          <a:off x="2622012" y="3303785"/>
          <a:ext cx="2941875" cy="471159"/>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Key Details</a:t>
          </a:r>
          <a:endParaRPr lang="en-US" sz="1900" kern="1200" dirty="0"/>
        </a:p>
      </dsp:txBody>
      <dsp:txXfrm>
        <a:off x="2645012" y="3326785"/>
        <a:ext cx="2895875" cy="425159"/>
      </dsp:txXfrm>
    </dsp:sp>
    <dsp:sp modelId="{20ED39E7-6F07-7D4C-AF11-3983FAD7FBB0}">
      <dsp:nvSpPr>
        <dsp:cNvPr id="0" name=""/>
        <dsp:cNvSpPr/>
      </dsp:nvSpPr>
      <dsp:spPr>
        <a:xfrm>
          <a:off x="2636810" y="3914276"/>
          <a:ext cx="2941875" cy="471159"/>
        </a:xfrm>
        <a:prstGeom prst="roundRect">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General Understandings</a:t>
          </a:r>
          <a:endParaRPr lang="en-US" sz="1900" kern="1200" dirty="0"/>
        </a:p>
      </dsp:txBody>
      <dsp:txXfrm>
        <a:off x="2659810" y="3937276"/>
        <a:ext cx="2895875" cy="42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shade val="67000"/>
                <a:satMod val="150000"/>
              </a:schemeClr>
            </a:gs>
            <a:gs pos="30000">
              <a:schemeClr val="accent1">
                <a:hueOff val="0"/>
                <a:satOff val="0"/>
                <a:lumOff val="0"/>
                <a:alphaOff val="0"/>
                <a:shade val="94000"/>
                <a:satMod val="130000"/>
              </a:schemeClr>
            </a:gs>
            <a:gs pos="45000">
              <a:schemeClr val="accent1">
                <a:hueOff val="0"/>
                <a:satOff val="0"/>
                <a:lumOff val="0"/>
                <a:alphaOff val="0"/>
                <a:shade val="100000"/>
                <a:satMod val="120000"/>
              </a:schemeClr>
            </a:gs>
            <a:gs pos="55000">
              <a:schemeClr val="accent1">
                <a:hueOff val="0"/>
                <a:satOff val="0"/>
                <a:lumOff val="0"/>
                <a:alphaOff val="0"/>
                <a:shade val="100000"/>
                <a:satMod val="118000"/>
              </a:schemeClr>
            </a:gs>
            <a:gs pos="73000">
              <a:schemeClr val="accent1">
                <a:hueOff val="0"/>
                <a:satOff val="0"/>
                <a:lumOff val="0"/>
                <a:alphaOff val="0"/>
                <a:shade val="94000"/>
                <a:satMod val="130000"/>
              </a:schemeClr>
            </a:gs>
            <a:gs pos="100000">
              <a:schemeClr val="accent1">
                <a:hueOff val="0"/>
                <a:satOff val="0"/>
                <a:lumOff val="0"/>
                <a:alphaOff val="0"/>
                <a:shade val="67000"/>
                <a:satMod val="150000"/>
              </a:schemeClr>
            </a:gs>
          </a:gsLst>
          <a:lin ang="950000" scaled="1"/>
        </a:gradFill>
        <a:ln>
          <a:noFill/>
        </a:ln>
        <a:effectLst>
          <a:outerShdw blurRad="50800" dist="38100" dir="2700000" algn="br"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Opinions, Arguments,</a:t>
          </a:r>
        </a:p>
        <a:p>
          <a:pPr lvl="0" algn="ctr" defTabSz="889000">
            <a:lnSpc>
              <a:spcPct val="90000"/>
            </a:lnSpc>
            <a:spcBef>
              <a:spcPct val="0"/>
            </a:spcBef>
            <a:spcAft>
              <a:spcPct val="35000"/>
            </a:spcAft>
          </a:pPr>
          <a:r>
            <a:rPr lang="en-US" sz="2000" kern="1200" dirty="0" smtClean="0"/>
            <a:t> </a:t>
          </a:r>
          <a:r>
            <a:rPr lang="en-US" sz="2000" kern="1200" dirty="0" err="1" smtClean="0"/>
            <a:t>Intertextual</a:t>
          </a:r>
          <a:r>
            <a:rPr lang="en-US" sz="2000" kern="1200" dirty="0" smtClean="0"/>
            <a:t> Connections</a:t>
          </a:r>
          <a:endParaRPr lang="en-US" sz="2000" kern="1200" dirty="0"/>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Inferences</a:t>
          </a:r>
          <a:endParaRPr lang="en-US" sz="2100" kern="1200" dirty="0"/>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Author’s Purpose</a:t>
          </a:r>
          <a:endParaRPr lang="en-US" sz="2100" kern="1200" dirty="0"/>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Vocab &amp; Text Structure</a:t>
          </a:r>
          <a:endParaRPr lang="en-US" sz="2100" kern="1200" dirty="0"/>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Key Details</a:t>
          </a:r>
          <a:endParaRPr lang="en-US" sz="2100" kern="1200" dirty="0"/>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General Understandings</a:t>
          </a:r>
          <a:endParaRPr lang="en-US" sz="2100" kern="1200" dirty="0"/>
        </a:p>
      </dsp:txBody>
      <dsp:txXfrm>
        <a:off x="2781089" y="3930660"/>
        <a:ext cx="2892681" cy="4546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6FCB4-5ACD-E249-8D2A-BEC8B4211747}" type="datetimeFigureOut">
              <a:rPr lang="en-US" smtClean="0"/>
              <a:t>4/19/15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1266A-652F-CC49-9FC3-6C4CC383FC08}" type="slidenum">
              <a:rPr lang="en-US" smtClean="0"/>
              <a:t>‹#›</a:t>
            </a:fld>
            <a:endParaRPr lang="en-US"/>
          </a:p>
        </p:txBody>
      </p:sp>
    </p:spTree>
    <p:extLst>
      <p:ext uri="{BB962C8B-B14F-4D97-AF65-F5344CB8AC3E}">
        <p14:creationId xmlns:p14="http://schemas.microsoft.com/office/powerpoint/2010/main" val="2310743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ite_of_passage" TargetMode="External"/><Relationship Id="rId4" Type="http://schemas.openxmlformats.org/officeDocument/2006/relationships/hyperlink" Target="http://en.wikipedia.org/wiki/Australian_Aborigines"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binders/books for new attendees.</a:t>
            </a:r>
          </a:p>
          <a:p>
            <a:endParaRPr lang="en-US" dirty="0" smtClean="0"/>
          </a:p>
          <a:p>
            <a:r>
              <a:rPr lang="en-US" dirty="0" smtClean="0"/>
              <a:t>Lunch:  11:30ish</a:t>
            </a:r>
          </a:p>
          <a:p>
            <a:endParaRPr lang="en-US" dirty="0" smtClean="0"/>
          </a:p>
          <a:p>
            <a:r>
              <a:rPr lang="en-US" dirty="0" smtClean="0"/>
              <a:t>Hand signal to bring group back together.</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a:t>
            </a:fld>
            <a:endParaRPr lang="en-US"/>
          </a:p>
        </p:txBody>
      </p:sp>
    </p:spTree>
    <p:extLst>
      <p:ext uri="{BB962C8B-B14F-4D97-AF65-F5344CB8AC3E}">
        <p14:creationId xmlns:p14="http://schemas.microsoft.com/office/powerpoint/2010/main" val="143948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building blocks of effective close and critical reading lessons?  (Fisher</a:t>
            </a:r>
            <a:r>
              <a:rPr lang="en-US" baseline="0" dirty="0" smtClean="0"/>
              <a:t> and Frey)</a:t>
            </a:r>
            <a:endParaRPr lang="en-US" dirty="0" smtClean="0"/>
          </a:p>
          <a:p>
            <a:endParaRPr lang="en-US" dirty="0" smtClean="0"/>
          </a:p>
          <a:p>
            <a:r>
              <a:rPr lang="en-US" dirty="0" smtClean="0"/>
              <a:t>These are scaffolds students need to understand the text.</a:t>
            </a:r>
          </a:p>
          <a:p>
            <a:endParaRPr lang="en-US" dirty="0" smtClean="0"/>
          </a:p>
          <a:p>
            <a:pPr marL="228600" indent="-228600">
              <a:buAutoNum type="arabicPeriod"/>
            </a:pPr>
            <a:r>
              <a:rPr lang="en-US" dirty="0" smtClean="0"/>
              <a:t>The text is a few paragraphs to a few pages in length.  It is sufficiently</a:t>
            </a:r>
            <a:r>
              <a:rPr lang="en-US" baseline="0" dirty="0" smtClean="0"/>
              <a:t> complex for multiple readings.  It is a challenge to readers’ thinking and understanding.</a:t>
            </a:r>
          </a:p>
          <a:p>
            <a:pPr marL="228600" indent="-228600">
              <a:buAutoNum type="arabicPeriod"/>
            </a:pPr>
            <a:r>
              <a:rPr lang="en-US" baseline="0" dirty="0" smtClean="0"/>
              <a:t>Students reread as a primary scaffold for understanding, with appropriate guidance and support, for different purposes, to find evidence for inferences and conclusions.  Some benefits of repeated readings are that students engage in collaborative conversations, students dig more deeply into the meaning, students improve their fluency and comprehension.</a:t>
            </a:r>
          </a:p>
          <a:p>
            <a:pPr marL="228600" indent="-228600">
              <a:buAutoNum type="arabicPeriod"/>
            </a:pPr>
            <a:r>
              <a:rPr lang="en-US" baseline="0" dirty="0" smtClean="0"/>
              <a:t>Annotation allows students to slow down their reading of print of digital text, write directly on the text, identify central ideas, circle confusing words or phrases, write margin notes, discuss the text with others.</a:t>
            </a:r>
          </a:p>
          <a:p>
            <a:pPr marL="228600" indent="-228600">
              <a:buAutoNum type="arabicPeriod"/>
            </a:pPr>
            <a:r>
              <a:rPr lang="en-US" baseline="0" dirty="0" smtClean="0"/>
              <a:t>Collaborative conversations provide interaction with peers and teachers, use academic language, facilitate one another’s understanding.  Fisher and Frey do not define students reading hard texts individually and independently and then answering questions as close reading. </a:t>
            </a:r>
          </a:p>
          <a:p>
            <a:pPr marL="228600" indent="-228600">
              <a:buAutoNum type="arabicPeriod"/>
            </a:pPr>
            <a:r>
              <a:rPr lang="en-US" baseline="0" dirty="0" smtClean="0"/>
              <a:t>TDQs strategically focus student attention on challenging or confusing parts of the text, center on various aspects of the text (structure, meaning, logical inferences that can be drawn from the text), require evidence from the text.</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12</a:t>
            </a:fld>
            <a:endParaRPr lang="en-US"/>
          </a:p>
        </p:txBody>
      </p:sp>
    </p:spTree>
    <p:extLst>
      <p:ext uri="{BB962C8B-B14F-4D97-AF65-F5344CB8AC3E}">
        <p14:creationId xmlns:p14="http://schemas.microsoft.com/office/powerpoint/2010/main" val="215600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four levels of close</a:t>
            </a:r>
            <a:r>
              <a:rPr lang="en-US" baseline="0" dirty="0" smtClean="0"/>
              <a:t> and critical reading.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13</a:t>
            </a:fld>
            <a:endParaRPr lang="en-US"/>
          </a:p>
        </p:txBody>
      </p:sp>
    </p:spTree>
    <p:extLst>
      <p:ext uri="{BB962C8B-B14F-4D97-AF65-F5344CB8AC3E}">
        <p14:creationId xmlns:p14="http://schemas.microsoft.com/office/powerpoint/2010/main" val="257381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Collectively,</a:t>
            </a:r>
            <a:r>
              <a:rPr lang="en-US" baseline="0" dirty="0" smtClean="0"/>
              <a:t> these guiding questions provide a means for addressing close and critical reading.</a:t>
            </a:r>
          </a:p>
          <a:p>
            <a:pPr rtl="0">
              <a:spcBef>
                <a:spcPts val="0"/>
              </a:spcBef>
              <a:buNone/>
            </a:pPr>
            <a:endParaRPr lang="en-US" baseline="0" dirty="0" smtClean="0"/>
          </a:p>
          <a:p>
            <a:pPr rtl="0">
              <a:spcBef>
                <a:spcPts val="0"/>
              </a:spcBef>
              <a:buNone/>
            </a:pPr>
            <a:r>
              <a:rPr lang="en-US" baseline="0" dirty="0" smtClean="0"/>
              <a:t>In addition, they are a method for addressing all the reading standards, as well as significant portions of the language, speaking and listening, and writing domain standards outlined in the CCSS documents.</a:t>
            </a:r>
          </a:p>
          <a:p>
            <a:pPr rtl="0">
              <a:spcBef>
                <a:spcPts val="0"/>
              </a:spcBef>
              <a:buNone/>
            </a:pPr>
            <a:endParaRPr lang="en-US" baseline="0" dirty="0" smtClean="0"/>
          </a:p>
          <a:p>
            <a:pPr rtl="0">
              <a:spcBef>
                <a:spcPts val="0"/>
              </a:spcBef>
              <a:buNone/>
            </a:pPr>
            <a:r>
              <a:rPr lang="en-US" baseline="0" dirty="0" smtClean="0"/>
              <a:t>Over time, and with practice, students will ask themselves and their peers these questions as they engage with complex texts.</a:t>
            </a: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Doug Fisher modeling a close reading lesson using Text Dependent Questions.  </a:t>
            </a:r>
          </a:p>
          <a:p>
            <a:endParaRPr lang="en-US" dirty="0" smtClean="0"/>
          </a:p>
          <a:p>
            <a:r>
              <a:rPr lang="en-US" dirty="0" smtClean="0"/>
              <a:t>Video is hyperlinked from picture.  Maybe add follow up slides to show how he </a:t>
            </a:r>
            <a:r>
              <a:rPr lang="en-US" dirty="0" err="1" smtClean="0"/>
              <a:t>scaffolded</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16</a:t>
            </a:fld>
            <a:endParaRPr lang="en-US"/>
          </a:p>
        </p:txBody>
      </p:sp>
    </p:spTree>
    <p:extLst>
      <p:ext uri="{BB962C8B-B14F-4D97-AF65-F5344CB8AC3E}">
        <p14:creationId xmlns:p14="http://schemas.microsoft.com/office/powerpoint/2010/main" val="220331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220, “The Tell-Tale Heart” lesson.  Patti has template for sort.</a:t>
            </a:r>
          </a:p>
          <a:p>
            <a:endParaRPr lang="en-US" dirty="0" smtClean="0"/>
          </a:p>
          <a:p>
            <a:r>
              <a:rPr lang="en-US" dirty="0" smtClean="0"/>
              <a:t>Cut apart questions and sort under the 4 levels</a:t>
            </a:r>
            <a:r>
              <a:rPr lang="en-US" baseline="0" dirty="0" smtClean="0"/>
              <a:t> using template provided.  </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17</a:t>
            </a:fld>
            <a:endParaRPr lang="en-US"/>
          </a:p>
        </p:txBody>
      </p:sp>
    </p:spTree>
    <p:extLst>
      <p:ext uri="{BB962C8B-B14F-4D97-AF65-F5344CB8AC3E}">
        <p14:creationId xmlns:p14="http://schemas.microsoft.com/office/powerpoint/2010/main" val="109201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“Melting Pot” by Anna</a:t>
            </a:r>
            <a:r>
              <a:rPr lang="en-US" baseline="0" dirty="0" smtClean="0"/>
              <a:t> </a:t>
            </a:r>
            <a:r>
              <a:rPr lang="en-US" baseline="0" dirty="0" err="1" smtClean="0"/>
              <a:t>Quindlen</a:t>
            </a:r>
            <a:r>
              <a:rPr lang="en-US" baseline="0" dirty="0" smtClean="0"/>
              <a:t>.  Have them develop questions and then compare to Doug’s.</a:t>
            </a:r>
          </a:p>
          <a:p>
            <a:endParaRPr lang="en-US" baseline="0" dirty="0" smtClean="0"/>
          </a:p>
          <a:p>
            <a:r>
              <a:rPr lang="en-US" baseline="0" dirty="0" smtClean="0"/>
              <a:t>Resources that will help:  mining the potential of narrative/informational text mats, TDQ sentence stems for each standard.</a:t>
            </a:r>
          </a:p>
          <a:p>
            <a:endParaRPr lang="en-US" baseline="0" dirty="0" smtClean="0"/>
          </a:p>
          <a:p>
            <a:r>
              <a:rPr lang="en-US" baseline="0" dirty="0" smtClean="0"/>
              <a:t>Show bookmarks on </a:t>
            </a:r>
            <a:r>
              <a:rPr lang="en-US" baseline="0" dirty="0" err="1" smtClean="0"/>
              <a:t>weebly</a:t>
            </a:r>
            <a:r>
              <a:rPr lang="en-US" baseline="0" dirty="0" smtClean="0"/>
              <a:t> by grade level.  Maybe have some sample bookmarks on each table to preview????</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18</a:t>
            </a:fld>
            <a:endParaRPr lang="en-US"/>
          </a:p>
        </p:txBody>
      </p:sp>
    </p:spTree>
    <p:extLst>
      <p:ext uri="{BB962C8B-B14F-4D97-AF65-F5344CB8AC3E}">
        <p14:creationId xmlns:p14="http://schemas.microsoft.com/office/powerpoint/2010/main" val="292969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“Bookmark” resources</a:t>
            </a:r>
            <a:r>
              <a:rPr lang="en-US" baseline="0" dirty="0" smtClean="0"/>
              <a:t> by grade level.</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19</a:t>
            </a:fld>
            <a:endParaRPr lang="en-US"/>
          </a:p>
        </p:txBody>
      </p:sp>
    </p:spTree>
    <p:extLst>
      <p:ext uri="{BB962C8B-B14F-4D97-AF65-F5344CB8AC3E}">
        <p14:creationId xmlns:p14="http://schemas.microsoft.com/office/powerpoint/2010/main" val="233713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how to use a text</a:t>
            </a:r>
            <a:r>
              <a:rPr lang="en-US" baseline="0" dirty="0" smtClean="0"/>
              <a:t> set (Labels, p. 250).  Show connection between this type of study and a performance task?  Could walk through one in the book and then work on building your own.  </a:t>
            </a:r>
          </a:p>
          <a:p>
            <a:endParaRPr lang="en-US" baseline="0" dirty="0" smtClean="0"/>
          </a:p>
          <a:p>
            <a:r>
              <a:rPr lang="en-US" baseline="0" dirty="0" smtClean="0"/>
              <a:t>Also, put out list of reading/writing standards and highlight which ones are addressed through the text set lesson.  How could we adapt to incorporate writing standards?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20</a:t>
            </a:fld>
            <a:endParaRPr lang="en-US"/>
          </a:p>
        </p:txBody>
      </p:sp>
    </p:spTree>
    <p:extLst>
      <p:ext uri="{BB962C8B-B14F-4D97-AF65-F5344CB8AC3E}">
        <p14:creationId xmlns:p14="http://schemas.microsoft.com/office/powerpoint/2010/main" val="273603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copies of Sara Holbrook’s poem, “Labels” on large sheets of chart paper.  </a:t>
            </a:r>
          </a:p>
          <a:p>
            <a:endParaRPr lang="en-US" dirty="0" smtClean="0"/>
          </a:p>
          <a:p>
            <a:pPr marL="228600" indent="-228600">
              <a:buAutoNum type="arabicPeriod"/>
            </a:pPr>
            <a:r>
              <a:rPr lang="en-US" dirty="0" smtClean="0"/>
              <a:t>Today we are going to have another kind of literature discussion—a</a:t>
            </a:r>
            <a:r>
              <a:rPr lang="en-US" baseline="0" dirty="0" smtClean="0"/>
              <a:t> silent, written conversation about a poem, in groups of three.  You can see that we have these large sheets of paper with a poem in the middle of each one.  When we are ready to start, you’ll grab your own color marker and write your thoughts about the poem in the margins.  Jot a few of your own thoughts and reactions, start reading what your partners have been writing in the margins.  Now you can engage in a silent discussion by writing notes to your friends about their ideas.  You can comment, react, compare of ask them questions.  We want a lively conversation to break out right in the margins.  </a:t>
            </a:r>
          </a:p>
          <a:p>
            <a:pPr marL="228600" indent="-228600">
              <a:buAutoNum type="arabicPeriod"/>
            </a:pPr>
            <a:r>
              <a:rPr lang="en-US" baseline="0" dirty="0" smtClean="0"/>
              <a:t>Read the text aloud first, and then you can let them go to work studying the poem and writing about it in the margins.</a:t>
            </a:r>
          </a:p>
          <a:p>
            <a:pPr marL="228600" indent="-228600">
              <a:buAutoNum type="arabicPeriod"/>
            </a:pPr>
            <a:r>
              <a:rPr lang="en-US" baseline="0" dirty="0" smtClean="0"/>
              <a:t>Give instructions for conversation.  Have students make a “map key” in the corner of the page that shows who’s writing with which color pen.  Use the “Things to Think About While Reading” to help you </a:t>
            </a:r>
            <a:r>
              <a:rPr lang="en-US" baseline="0" dirty="0" err="1" smtClean="0"/>
              <a:t>annotate.Since</a:t>
            </a:r>
            <a:r>
              <a:rPr lang="en-US" baseline="0" dirty="0" smtClean="0"/>
              <a:t> this is a poem, pay attention to the poetic forms, tools, or techniques that the author uses.</a:t>
            </a:r>
          </a:p>
          <a:p>
            <a:pPr marL="228600" indent="-228600">
              <a:buAutoNum type="arabicPeriod"/>
            </a:pPr>
            <a:r>
              <a:rPr lang="en-US" baseline="0" dirty="0" smtClean="0"/>
              <a:t>Gallery Walk:  Have groups travel around, visiting other posters, taking notes about how these other conversations were alike and different from their own.  Then these ideas can be shared in a whole group meeting/discussion.</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21</a:t>
            </a:fld>
            <a:endParaRPr lang="en-US"/>
          </a:p>
        </p:txBody>
      </p:sp>
    </p:spTree>
    <p:extLst>
      <p:ext uri="{BB962C8B-B14F-4D97-AF65-F5344CB8AC3E}">
        <p14:creationId xmlns:p14="http://schemas.microsoft.com/office/powerpoint/2010/main" val="73615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Get out a sheet of paper and we’re going to “read” an image for 30 seconds.  As you concentrate on the painting, I want you</a:t>
            </a:r>
            <a:r>
              <a:rPr lang="en-US" baseline="0" dirty="0" smtClean="0"/>
              <a:t> to try and memorize as many details as possible.  When the time is up, I will remove the image and give you a quiz.  </a:t>
            </a:r>
          </a:p>
          <a:p>
            <a:pPr marL="228600" indent="-228600">
              <a:buAutoNum type="arabicPeriod"/>
            </a:pPr>
            <a:r>
              <a:rPr lang="en-US" baseline="0" dirty="0" smtClean="0"/>
              <a:t>Project the image for 30 seconds.  After time is up, remove the image.</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22</a:t>
            </a:fld>
            <a:endParaRPr lang="en-US"/>
          </a:p>
        </p:txBody>
      </p:sp>
    </p:spTree>
    <p:extLst>
      <p:ext uri="{BB962C8B-B14F-4D97-AF65-F5344CB8AC3E}">
        <p14:creationId xmlns:p14="http://schemas.microsoft.com/office/powerpoint/2010/main" val="16887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10 minutes</a:t>
            </a:r>
          </a:p>
          <a:p>
            <a:pPr marL="228600" indent="-228600">
              <a:buAutoNum type="arabicPeriod"/>
            </a:pPr>
            <a:endParaRPr lang="en-US" dirty="0" smtClean="0"/>
          </a:p>
          <a:p>
            <a:pPr marL="228600" indent="-228600">
              <a:buAutoNum type="arabicPeriod"/>
            </a:pPr>
            <a:r>
              <a:rPr lang="en-US" dirty="0" smtClean="0"/>
              <a:t>Take the following quiz:</a:t>
            </a:r>
          </a:p>
          <a:p>
            <a:pPr marL="685800" lvl="1" indent="-228600">
              <a:buAutoNum type="arabicPeriod"/>
            </a:pPr>
            <a:r>
              <a:rPr lang="en-US" dirty="0" smtClean="0"/>
              <a:t>Name the 5 wealthiest people in the world.</a:t>
            </a:r>
          </a:p>
          <a:p>
            <a:pPr marL="685800" lvl="1" indent="-228600">
              <a:buAutoNum type="arabicPeriod"/>
            </a:pPr>
            <a:r>
              <a:rPr lang="en-US" dirty="0" smtClean="0"/>
              <a:t>Name the last five Heisman trophy winners.</a:t>
            </a:r>
          </a:p>
          <a:p>
            <a:pPr marL="685800" lvl="1" indent="-228600">
              <a:buAutoNum type="arabicPeriod"/>
            </a:pPr>
            <a:r>
              <a:rPr lang="en-US" dirty="0" smtClean="0"/>
              <a:t>Name the last 5 winners of the Miss America contest.</a:t>
            </a:r>
          </a:p>
          <a:p>
            <a:pPr marL="685800" lvl="1" indent="-228600">
              <a:buAutoNum type="arabicPeriod"/>
            </a:pPr>
            <a:r>
              <a:rPr lang="en-US" dirty="0" smtClean="0"/>
              <a:t>Name</a:t>
            </a:r>
            <a:r>
              <a:rPr lang="en-US" baseline="0" dirty="0" smtClean="0"/>
              <a:t> 10 people who have won the Nobel Prize.</a:t>
            </a:r>
          </a:p>
          <a:p>
            <a:pPr marL="457200" lvl="1" indent="0">
              <a:buNone/>
            </a:pPr>
            <a:endParaRPr lang="en-US" baseline="0" dirty="0" smtClean="0"/>
          </a:p>
          <a:p>
            <a:pPr marL="685800" lvl="1" indent="-228600">
              <a:buAutoNum type="arabicPeriod"/>
            </a:pPr>
            <a:endParaRPr lang="en-US" baseline="0" dirty="0" smtClean="0"/>
          </a:p>
          <a:p>
            <a:pPr marL="457200" lvl="1" indent="0">
              <a:buNone/>
            </a:pPr>
            <a:r>
              <a:rPr lang="en-US" baseline="0" dirty="0" smtClean="0"/>
              <a:t>How did you do?  The point is, none of us remember the headlines of yesterday.  These are no second-rate achievers.  They are the best in their fields.  But the applause dies, awards tarnish, achievements are forgotten, accolades and certificates are buried with their owners.</a:t>
            </a:r>
          </a:p>
        </p:txBody>
      </p:sp>
      <p:sp>
        <p:nvSpPr>
          <p:cNvPr id="4" name="Slide Number Placeholder 3"/>
          <p:cNvSpPr>
            <a:spLocks noGrp="1"/>
          </p:cNvSpPr>
          <p:nvPr>
            <p:ph type="sldNum" sz="quarter" idx="10"/>
          </p:nvPr>
        </p:nvSpPr>
        <p:spPr/>
        <p:txBody>
          <a:bodyPr/>
          <a:lstStyle/>
          <a:p>
            <a:fld id="{A5D1266A-652F-CC49-9FC3-6C4CC383FC08}" type="slidenum">
              <a:rPr lang="en-US" smtClean="0"/>
              <a:t>2</a:t>
            </a:fld>
            <a:endParaRPr lang="en-US"/>
          </a:p>
        </p:txBody>
      </p:sp>
    </p:spTree>
    <p:extLst>
      <p:ext uri="{BB962C8B-B14F-4D97-AF65-F5344CB8AC3E}">
        <p14:creationId xmlns:p14="http://schemas.microsoft.com/office/powerpoint/2010/main" val="352952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Memory</a:t>
            </a:r>
            <a:r>
              <a:rPr lang="en-US" baseline="0" dirty="0" smtClean="0"/>
              <a:t> note taking:  Now I want you to write down everything you remember related to the prompts on the slide.</a:t>
            </a:r>
          </a:p>
          <a:p>
            <a:endParaRPr lang="en-US" baseline="0" dirty="0" smtClean="0"/>
          </a:p>
          <a:p>
            <a:r>
              <a:rPr lang="en-US" baseline="0" dirty="0" smtClean="0"/>
              <a:t>Pairs meet and spend a couple of minutes comparing what they jotted down. Pay particular attention to details one person remembered that the other didn’t.  That’s why we always work together. Different people notice different things and bring different ideas to the table.  Listening to what others think expands our own thinking.</a:t>
            </a:r>
          </a:p>
          <a:p>
            <a:endParaRPr lang="en-US" baseline="0" dirty="0" smtClean="0"/>
          </a:p>
          <a:p>
            <a:r>
              <a:rPr lang="en-US" baseline="0" dirty="0" smtClean="0"/>
              <a:t>Project the image again.  Using the image and your notes, I want you to think about the story this piece is telling and the impression the artist is trying to give the viewer about the story.  What artistic choices did the painter make to shape the depiction?</a:t>
            </a:r>
          </a:p>
          <a:p>
            <a:endParaRPr lang="en-US" baseline="0" dirty="0" smtClean="0"/>
          </a:p>
          <a:p>
            <a:r>
              <a:rPr lang="en-US" baseline="0" dirty="0" smtClean="0"/>
              <a:t>Categorize your details on a Venn diagram using these labels:  left circle—reality; right circle—stereotype.  Leave the intersecting section blank for now.</a:t>
            </a:r>
          </a:p>
        </p:txBody>
      </p:sp>
      <p:sp>
        <p:nvSpPr>
          <p:cNvPr id="4" name="Slide Number Placeholder 3"/>
          <p:cNvSpPr>
            <a:spLocks noGrp="1"/>
          </p:cNvSpPr>
          <p:nvPr>
            <p:ph type="sldNum" sz="quarter" idx="10"/>
          </p:nvPr>
        </p:nvSpPr>
        <p:spPr/>
        <p:txBody>
          <a:bodyPr/>
          <a:lstStyle/>
          <a:p>
            <a:fld id="{A5D1266A-652F-CC49-9FC3-6C4CC383FC08}" type="slidenum">
              <a:rPr lang="en-US" smtClean="0"/>
              <a:t>23</a:t>
            </a:fld>
            <a:endParaRPr lang="en-US"/>
          </a:p>
        </p:txBody>
      </p:sp>
    </p:spTree>
    <p:extLst>
      <p:ext uri="{BB962C8B-B14F-4D97-AF65-F5344CB8AC3E}">
        <p14:creationId xmlns:p14="http://schemas.microsoft.com/office/powerpoint/2010/main" val="347930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Students read the poem “Sure You Can Ask Me a Personal Question</a:t>
            </a:r>
          </a:p>
          <a:p>
            <a:pPr marL="228600" indent="-228600">
              <a:buAutoNum type="arabicPeriod"/>
            </a:pPr>
            <a:r>
              <a:rPr lang="en-US" dirty="0" smtClean="0"/>
              <a:t>During reading, mark</a:t>
            </a:r>
            <a:r>
              <a:rPr lang="en-US" baseline="0" dirty="0" smtClean="0"/>
              <a:t> lines that they think make connections with “Sitting Bull Returns” at the Drive-In.  </a:t>
            </a:r>
          </a:p>
          <a:p>
            <a:pPr marL="228600" indent="-228600">
              <a:buAutoNum type="arabicPeriod"/>
            </a:pPr>
            <a:endParaRPr lang="en-US" baseline="0" dirty="0" smtClean="0"/>
          </a:p>
          <a:p>
            <a:r>
              <a:rPr lang="en-US" sz="1200" b="1" kern="1200" dirty="0" smtClean="0">
                <a:solidFill>
                  <a:schemeClr val="tx1"/>
                </a:solidFill>
                <a:latin typeface="+mn-lt"/>
                <a:ea typeface="+mn-ea"/>
                <a:cs typeface="+mn-cs"/>
              </a:rPr>
              <a:t>Step one: Preparation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Identify a reading or video excerpt that will serve as the catalyst for this activity.</a:t>
            </a:r>
          </a:p>
          <a:p>
            <a:r>
              <a:rPr lang="en-US" sz="1200" b="1" kern="1200" dirty="0" smtClean="0">
                <a:solidFill>
                  <a:schemeClr val="tx1"/>
                </a:solidFill>
                <a:latin typeface="+mn-lt"/>
                <a:ea typeface="+mn-ea"/>
                <a:cs typeface="+mn-cs"/>
              </a:rPr>
              <a:t>Step two: Students read and respond to text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Have students read or view the selected text. Ask students to highlight three sentences that particularly stood out for them and write each sentence on the front of an index card. On the back they should write a few sentences explaining why they chose that quote - what it meant to them, reminded them of, etc. They may have connected it to something that happened to them in their own life, to a film or book they saw or read, or to something that happened in history or is happening in current events.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Step three:</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Sharing in small groups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Divide the students into groups of three, labeling one student A, one B, and the other C. Invite “A”s to read one of their chosen quotations. Then students B and C discuss the quotation. What do they think it means? Why do they think these words might be important? To whom?  After several minutes, as the A students to read the back of their cards (or to explain why they picked the quotation), thus having “the last word.” This process continues with the B student sharing and then student C.</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After discussion of poem,</a:t>
            </a:r>
            <a:r>
              <a:rPr lang="en-US" sz="1200" b="0" kern="1200" baseline="0" dirty="0" smtClean="0">
                <a:solidFill>
                  <a:schemeClr val="tx1"/>
                </a:solidFill>
                <a:latin typeface="+mn-lt"/>
                <a:ea typeface="+mn-ea"/>
                <a:cs typeface="+mn-cs"/>
              </a:rPr>
              <a:t> groups decide what feelings or messages the art and poem share.  Students then jot notes in the middle section of the Venn.</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24</a:t>
            </a:fld>
            <a:endParaRPr lang="en-US"/>
          </a:p>
        </p:txBody>
      </p:sp>
    </p:spTree>
    <p:extLst>
      <p:ext uri="{BB962C8B-B14F-4D97-AF65-F5344CB8AC3E}">
        <p14:creationId xmlns:p14="http://schemas.microsoft.com/office/powerpoint/2010/main" val="412862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Tell students they will</a:t>
            </a:r>
            <a:r>
              <a:rPr lang="en-US" baseline="0" dirty="0" smtClean="0"/>
              <a:t> be reading the speech of a college student in fear of being deported.  Have students read </a:t>
            </a:r>
            <a:r>
              <a:rPr lang="en-US" baseline="0" dirty="0" err="1" smtClean="0"/>
              <a:t>Mandeep</a:t>
            </a:r>
            <a:r>
              <a:rPr lang="en-US" baseline="0" dirty="0" smtClean="0"/>
              <a:t> </a:t>
            </a:r>
            <a:r>
              <a:rPr lang="en-US" baseline="0" dirty="0" err="1" smtClean="0"/>
              <a:t>Chahal’s</a:t>
            </a:r>
            <a:r>
              <a:rPr lang="en-US" baseline="0" dirty="0" smtClean="0"/>
              <a:t> speech on being “a dreamer” twice.  On the second reading, they should underline the words and phrases they would emphasize if they were giving the speech as well as the places they would pause when they really wanted to give the audience time for the message to sink in. </a:t>
            </a:r>
          </a:p>
          <a:p>
            <a:pPr marL="228600" indent="-228600">
              <a:buAutoNum type="arabicPeriod"/>
            </a:pPr>
            <a:r>
              <a:rPr lang="en-US" baseline="0" dirty="0" smtClean="0"/>
              <a:t>Have students share their interpretation with a partner and then watch the speech.</a:t>
            </a:r>
          </a:p>
          <a:p>
            <a:pPr marL="228600" indent="-228600">
              <a:buAutoNum type="arabicPeriod"/>
            </a:pPr>
            <a:r>
              <a:rPr lang="en-US" baseline="0" dirty="0" smtClean="0"/>
              <a:t>Ask volunteers to compare </a:t>
            </a:r>
            <a:r>
              <a:rPr lang="en-US" baseline="0" dirty="0" err="1" smtClean="0"/>
              <a:t>Chahal’s</a:t>
            </a:r>
            <a:r>
              <a:rPr lang="en-US" baseline="0" dirty="0" smtClean="0"/>
              <a:t> interpretation to the notes they took during reading.</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25</a:t>
            </a:fld>
            <a:endParaRPr lang="en-US"/>
          </a:p>
        </p:txBody>
      </p:sp>
    </p:spTree>
    <p:extLst>
      <p:ext uri="{BB962C8B-B14F-4D97-AF65-F5344CB8AC3E}">
        <p14:creationId xmlns:p14="http://schemas.microsoft.com/office/powerpoint/2010/main" val="392113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students this guiding question before they begin reading:  Can we influence those around us by the way we</a:t>
            </a:r>
            <a:r>
              <a:rPr lang="en-US" baseline="0" dirty="0" smtClean="0"/>
              <a:t> label them?</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26</a:t>
            </a:fld>
            <a:endParaRPr lang="en-US"/>
          </a:p>
        </p:txBody>
      </p:sp>
    </p:spTree>
    <p:extLst>
      <p:ext uri="{BB962C8B-B14F-4D97-AF65-F5344CB8AC3E}">
        <p14:creationId xmlns:p14="http://schemas.microsoft.com/office/powerpoint/2010/main" val="229375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CCSS document:  highlight the standards that would be supported</a:t>
            </a:r>
            <a:r>
              <a:rPr lang="en-US" baseline="0" dirty="0" smtClean="0"/>
              <a:t> through teaching these texts?  </a:t>
            </a:r>
          </a:p>
          <a:p>
            <a:endParaRPr lang="en-US" baseline="0" dirty="0" smtClean="0"/>
          </a:p>
          <a:p>
            <a:r>
              <a:rPr lang="en-US" baseline="0" dirty="0" smtClean="0"/>
              <a:t>Look at the criteria for a performance task, how do the readings and tasks support the PT?  </a:t>
            </a:r>
          </a:p>
          <a:p>
            <a:endParaRPr lang="en-US" baseline="0" dirty="0" smtClean="0"/>
          </a:p>
          <a:p>
            <a:r>
              <a:rPr lang="en-US" baseline="0" dirty="0" smtClean="0"/>
              <a:t>Variations:  at your table, discuss how culminating activity could be amended to include more writing standards.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27</a:t>
            </a:fld>
            <a:endParaRPr lang="en-US"/>
          </a:p>
        </p:txBody>
      </p:sp>
    </p:spTree>
    <p:extLst>
      <p:ext uri="{BB962C8B-B14F-4D97-AF65-F5344CB8AC3E}">
        <p14:creationId xmlns:p14="http://schemas.microsoft.com/office/powerpoint/2010/main" val="252420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summer reading presentation and share ideas.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29</a:t>
            </a:fld>
            <a:endParaRPr lang="en-US"/>
          </a:p>
        </p:txBody>
      </p:sp>
    </p:spTree>
    <p:extLst>
      <p:ext uri="{BB962C8B-B14F-4D97-AF65-F5344CB8AC3E}">
        <p14:creationId xmlns:p14="http://schemas.microsoft.com/office/powerpoint/2010/main" val="360417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Institute, 5D PD, next year’s format and book study????( Kelly Gallagher’s </a:t>
            </a:r>
            <a:r>
              <a:rPr lang="en-US" smtClean="0"/>
              <a:t>new book)</a:t>
            </a:r>
            <a:endParaRPr lang="en-US"/>
          </a:p>
        </p:txBody>
      </p:sp>
      <p:sp>
        <p:nvSpPr>
          <p:cNvPr id="4" name="Slide Number Placeholder 3"/>
          <p:cNvSpPr>
            <a:spLocks noGrp="1"/>
          </p:cNvSpPr>
          <p:nvPr>
            <p:ph type="sldNum" sz="quarter" idx="10"/>
          </p:nvPr>
        </p:nvSpPr>
        <p:spPr/>
        <p:txBody>
          <a:bodyPr/>
          <a:lstStyle/>
          <a:p>
            <a:fld id="{A5D1266A-652F-CC49-9FC3-6C4CC383FC08}" type="slidenum">
              <a:rPr lang="en-US" smtClean="0"/>
              <a:t>30</a:t>
            </a:fld>
            <a:endParaRPr lang="en-US"/>
          </a:p>
        </p:txBody>
      </p:sp>
    </p:spTree>
    <p:extLst>
      <p:ext uri="{BB962C8B-B14F-4D97-AF65-F5344CB8AC3E}">
        <p14:creationId xmlns:p14="http://schemas.microsoft.com/office/powerpoint/2010/main" val="114320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5 minutes</a:t>
            </a:r>
          </a:p>
          <a:p>
            <a:pPr marL="228600" indent="-228600">
              <a:buAutoNum type="arabicPeriod"/>
            </a:pPr>
            <a:endParaRPr lang="en-US" dirty="0" smtClean="0"/>
          </a:p>
          <a:p>
            <a:pPr marL="228600" indent="-228600">
              <a:buAutoNum type="arabicPeriod"/>
            </a:pPr>
            <a:r>
              <a:rPr lang="en-US" dirty="0" smtClean="0"/>
              <a:t>List a few teachers who aided your journey through school.</a:t>
            </a:r>
          </a:p>
          <a:p>
            <a:pPr marL="228600" indent="-228600">
              <a:buAutoNum type="arabicPeriod"/>
            </a:pPr>
            <a:r>
              <a:rPr lang="en-US" dirty="0" smtClean="0"/>
              <a:t>Name 3 friends who have helped you through a difficult time.</a:t>
            </a:r>
          </a:p>
          <a:p>
            <a:pPr marL="228600" indent="-228600">
              <a:buAutoNum type="arabicPeriod"/>
            </a:pPr>
            <a:r>
              <a:rPr lang="en-US" dirty="0" smtClean="0"/>
              <a:t>Name 5 people who have taught you something worthwhile.</a:t>
            </a:r>
          </a:p>
          <a:p>
            <a:pPr marL="228600" indent="-228600">
              <a:buAutoNum type="arabicPeriod"/>
            </a:pPr>
            <a:r>
              <a:rPr lang="en-US" dirty="0" smtClean="0"/>
              <a:t>Think of a few people who have made you feel appreciated and special.</a:t>
            </a:r>
          </a:p>
          <a:p>
            <a:pPr marL="228600" indent="-228600">
              <a:buAutoNum type="arabicPeriod"/>
            </a:pPr>
            <a:r>
              <a:rPr lang="en-US" dirty="0" smtClean="0"/>
              <a:t>Name half a dozen heroes whose stories have inspired you.</a:t>
            </a:r>
          </a:p>
          <a:p>
            <a:pPr marL="228600" indent="-228600">
              <a:buAutoNum type="arabicPeriod"/>
            </a:pPr>
            <a:endParaRPr lang="en-US" dirty="0" smtClean="0"/>
          </a:p>
          <a:p>
            <a:pPr marL="0" indent="0">
              <a:buNone/>
            </a:pPr>
            <a:r>
              <a:rPr lang="en-US" dirty="0" smtClean="0"/>
              <a:t>Is this easier?  The lesson…the people who make a</a:t>
            </a:r>
            <a:r>
              <a:rPr lang="en-US" baseline="0" dirty="0" smtClean="0"/>
              <a:t> difference in your life are not the ones with the most credentials, the most money, or the most awards.  They are the ones that care.</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3</a:t>
            </a:fld>
            <a:endParaRPr lang="en-US"/>
          </a:p>
        </p:txBody>
      </p:sp>
    </p:spTree>
    <p:extLst>
      <p:ext uri="{BB962C8B-B14F-4D97-AF65-F5344CB8AC3E}">
        <p14:creationId xmlns:p14="http://schemas.microsoft.com/office/powerpoint/2010/main" val="251417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learning targets for the day.  Ask Matt to share one.</a:t>
            </a:r>
          </a:p>
          <a:p>
            <a:endParaRPr lang="en-US" dirty="0" smtClean="0"/>
          </a:p>
          <a:p>
            <a:r>
              <a:rPr lang="en-US" dirty="0" smtClean="0"/>
              <a:t>Which LT do you connect to the most? Share with an elbow partner.  </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4</a:t>
            </a:fld>
            <a:endParaRPr lang="en-US"/>
          </a:p>
        </p:txBody>
      </p:sp>
    </p:spTree>
    <p:extLst>
      <p:ext uri="{BB962C8B-B14F-4D97-AF65-F5344CB8AC3E}">
        <p14:creationId xmlns:p14="http://schemas.microsoft.com/office/powerpoint/2010/main" val="382443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a:t>
            </a:r>
          </a:p>
          <a:p>
            <a:endParaRPr lang="en-US" dirty="0" smtClean="0"/>
          </a:p>
          <a:p>
            <a:r>
              <a:rPr lang="en-US" dirty="0" smtClean="0"/>
              <a:t>Check with Matt to see if the morning</a:t>
            </a:r>
            <a:r>
              <a:rPr lang="en-US" baseline="0" dirty="0" smtClean="0"/>
              <a:t> works best for him?  Also, find out his topic and how much time he needs.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6</a:t>
            </a:fld>
            <a:endParaRPr lang="en-US"/>
          </a:p>
        </p:txBody>
      </p:sp>
    </p:spTree>
    <p:extLst>
      <p:ext uri="{BB962C8B-B14F-4D97-AF65-F5344CB8AC3E}">
        <p14:creationId xmlns:p14="http://schemas.microsoft.com/office/powerpoint/2010/main" val="114846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Refer</a:t>
            </a:r>
            <a:r>
              <a:rPr lang="en-US" baseline="0" dirty="0" smtClean="0"/>
              <a:t> to Walkabout handout. </a:t>
            </a:r>
            <a:r>
              <a:rPr lang="en-US" sz="1200" b="1" kern="1200" dirty="0" smtClean="0">
                <a:solidFill>
                  <a:schemeClr val="tx1"/>
                </a:solidFill>
                <a:latin typeface="+mn-lt"/>
                <a:ea typeface="+mn-ea"/>
                <a:cs typeface="+mn-cs"/>
              </a:rPr>
              <a:t>Walkabout</a:t>
            </a:r>
            <a:r>
              <a:rPr lang="en-US" sz="1200" b="0" kern="1200" dirty="0" smtClean="0">
                <a:solidFill>
                  <a:schemeClr val="tx1"/>
                </a:solidFill>
                <a:latin typeface="+mn-lt"/>
                <a:ea typeface="+mn-ea"/>
                <a:cs typeface="+mn-cs"/>
              </a:rPr>
              <a:t> refers to a </a:t>
            </a:r>
            <a:r>
              <a:rPr lang="en-US" sz="1200" b="0" kern="1200" dirty="0" smtClean="0">
                <a:solidFill>
                  <a:schemeClr val="tx1"/>
                </a:solidFill>
                <a:latin typeface="+mn-lt"/>
                <a:ea typeface="+mn-ea"/>
                <a:cs typeface="+mn-cs"/>
                <a:hlinkClick r:id="rId3"/>
              </a:rPr>
              <a:t>rite of passage during which male </a:t>
            </a:r>
            <a:r>
              <a:rPr lang="en-US" sz="1200" b="0" kern="1200" dirty="0" smtClean="0">
                <a:solidFill>
                  <a:schemeClr val="tx1"/>
                </a:solidFill>
                <a:latin typeface="+mn-lt"/>
                <a:ea typeface="+mn-ea"/>
                <a:cs typeface="+mn-cs"/>
                <a:hlinkClick r:id="rId4"/>
              </a:rPr>
              <a:t>Australian Aborigines would undergo a journey during adolescence and live in the wilderness for a period as long as six months.</a:t>
            </a:r>
            <a:endParaRPr lang="en-US" sz="1200" b="0" kern="1200" dirty="0" smtClean="0">
              <a:solidFill>
                <a:schemeClr val="tx1"/>
              </a:solidFill>
              <a:latin typeface="+mn-lt"/>
              <a:ea typeface="+mn-ea"/>
              <a:cs typeface="+mn-cs"/>
            </a:endParaRPr>
          </a:p>
          <a:p>
            <a:pPr marL="228600" indent="-228600">
              <a:buAutoNum type="arabicPeriod"/>
            </a:pPr>
            <a:endParaRPr lang="en-US" sz="1200" b="0" kern="1200" dirty="0" smtClean="0">
              <a:solidFill>
                <a:schemeClr val="tx1"/>
              </a:solidFill>
              <a:latin typeface="+mn-lt"/>
              <a:ea typeface="+mn-ea"/>
              <a:cs typeface="+mn-cs"/>
            </a:endParaRPr>
          </a:p>
          <a:p>
            <a:pPr marL="228600" indent="-228600">
              <a:buAutoNum type="arabicPeriod"/>
            </a:pPr>
            <a:r>
              <a:rPr lang="en-US" sz="1200" b="0" kern="1200" dirty="0" smtClean="0">
                <a:solidFill>
                  <a:schemeClr val="tx1"/>
                </a:solidFill>
                <a:latin typeface="+mn-lt"/>
                <a:ea typeface="+mn-ea"/>
                <a:cs typeface="+mn-cs"/>
              </a:rPr>
              <a:t>Take time to fill out the answers to the three questions.  Then, get up and find another person and exchange</a:t>
            </a:r>
            <a:r>
              <a:rPr lang="en-US" sz="1200" b="0" kern="1200" baseline="0" dirty="0" smtClean="0">
                <a:solidFill>
                  <a:schemeClr val="tx1"/>
                </a:solidFill>
                <a:latin typeface="+mn-lt"/>
                <a:ea typeface="+mn-ea"/>
                <a:cs typeface="+mn-cs"/>
              </a:rPr>
              <a:t> responses.  Return to seat when finished with your walkabout.</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7</a:t>
            </a:fld>
            <a:endParaRPr lang="en-US"/>
          </a:p>
        </p:txBody>
      </p:sp>
    </p:spTree>
    <p:extLst>
      <p:ext uri="{BB962C8B-B14F-4D97-AF65-F5344CB8AC3E}">
        <p14:creationId xmlns:p14="http://schemas.microsoft.com/office/powerpoint/2010/main" val="381833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Review the “Key Content Changes” document</a:t>
            </a:r>
            <a:r>
              <a:rPr lang="en-US" baseline="0" dirty="0" smtClean="0"/>
              <a:t> and discuss as a group.</a:t>
            </a:r>
          </a:p>
          <a:p>
            <a:pPr marL="228600" indent="-228600">
              <a:buAutoNum type="arabicPeriod"/>
            </a:pPr>
            <a:r>
              <a:rPr lang="en-US" baseline="0" dirty="0" smtClean="0"/>
              <a:t>Go to SAT/Michigan (SAT:  Scholastic Assessment Test) website and click on “Prepare” on left side of screen.</a:t>
            </a:r>
          </a:p>
          <a:p>
            <a:pPr marL="228600" indent="-228600">
              <a:buAutoNum type="arabicPeriod"/>
            </a:pPr>
            <a:r>
              <a:rPr lang="en-US" baseline="0" dirty="0" smtClean="0"/>
              <a:t>Choose 3 different stickers to put on outside of folder to indicate groups (something fun).  Each group member will read the assigned section on the website and use the note taker to collect important information (key vocabulary, Aha! Moments, and implications for instruction).  </a:t>
            </a:r>
          </a:p>
          <a:p>
            <a:pPr marL="228600" indent="-228600">
              <a:buAutoNum type="arabicPeriod"/>
            </a:pPr>
            <a:r>
              <a:rPr lang="en-US" baseline="0" dirty="0" smtClean="0"/>
              <a:t>Meet as a group and create a poster that encompasses your learning.  Elect a spokesperson and share with whole group.</a:t>
            </a:r>
          </a:p>
          <a:p>
            <a:pPr marL="228600" indent="-228600">
              <a:buAutoNum type="arabicPeriod"/>
            </a:pPr>
            <a:endParaRPr lang="en-US" dirty="0" smtClean="0"/>
          </a:p>
          <a:p>
            <a:endParaRPr lang="en-US" dirty="0" smtClean="0"/>
          </a:p>
          <a:p>
            <a:r>
              <a:rPr lang="en-US" baseline="0" dirty="0" smtClean="0"/>
              <a:t>.  </a:t>
            </a:r>
          </a:p>
          <a:p>
            <a:endParaRPr lang="en-US" baseline="0" dirty="0" smtClean="0"/>
          </a:p>
          <a:p>
            <a:pPr marL="228600" indent="-228600">
              <a:buAutoNum type="arabicPeriod"/>
            </a:pPr>
            <a:r>
              <a:rPr lang="en-US" baseline="0" dirty="0" smtClean="0"/>
              <a:t>Writing and Language (22 questions)</a:t>
            </a:r>
          </a:p>
          <a:p>
            <a:pPr marL="228600" indent="-228600">
              <a:buAutoNum type="arabicPeriod"/>
            </a:pPr>
            <a:endParaRPr lang="en-US" baseline="0" dirty="0" smtClean="0"/>
          </a:p>
          <a:p>
            <a:pPr marL="228600" indent="-228600">
              <a:buAutoNum type="arabicPeriod"/>
            </a:pPr>
            <a:r>
              <a:rPr lang="en-US" baseline="0" dirty="0" smtClean="0"/>
              <a:t>Reading (24 questions)</a:t>
            </a:r>
          </a:p>
          <a:p>
            <a:pPr marL="228600" indent="-228600">
              <a:buAutoNum type="arabicPeriod"/>
            </a:pPr>
            <a:endParaRPr lang="en-US" baseline="0" dirty="0" smtClean="0"/>
          </a:p>
          <a:p>
            <a:pPr marL="228600" indent="-228600">
              <a:buAutoNum type="arabicPeriod"/>
            </a:pPr>
            <a:r>
              <a:rPr lang="en-US" baseline="0" dirty="0" smtClean="0"/>
              <a:t>Essay prompt (sample essays given)</a:t>
            </a:r>
          </a:p>
          <a:p>
            <a:pPr marL="228600" indent="-228600">
              <a:buAutoNum type="arabicPeriod"/>
            </a:pPr>
            <a:endParaRPr lang="en-US" baseline="0" dirty="0" smtClean="0"/>
          </a:p>
          <a:p>
            <a:pPr marL="0" indent="0">
              <a:buNone/>
            </a:pPr>
            <a:r>
              <a:rPr lang="en-US" baseline="0" dirty="0" smtClean="0"/>
              <a:t>*Have each group create a poster summarizing what they learned and share with whole group.</a:t>
            </a:r>
          </a:p>
          <a:p>
            <a:pPr marL="0" indent="0">
              <a:buNone/>
            </a:pPr>
            <a:endParaRPr lang="en-US" baseline="0" dirty="0" smtClean="0"/>
          </a:p>
          <a:p>
            <a:pPr marL="0" indent="0">
              <a:buNone/>
            </a:pPr>
            <a:r>
              <a:rPr lang="en-US" baseline="0" dirty="0" smtClean="0"/>
              <a:t>Review the Khan Academy SAT site with teachers.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9</a:t>
            </a:fld>
            <a:endParaRPr lang="en-US"/>
          </a:p>
        </p:txBody>
      </p:sp>
    </p:spTree>
    <p:extLst>
      <p:ext uri="{BB962C8B-B14F-4D97-AF65-F5344CB8AC3E}">
        <p14:creationId xmlns:p14="http://schemas.microsoft.com/office/powerpoint/2010/main" val="15819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Fisher and Frey article</a:t>
            </a:r>
            <a:r>
              <a:rPr lang="en-US" baseline="0" dirty="0" smtClean="0"/>
              <a:t> on Text Dependent Questions.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10</a:t>
            </a:fld>
            <a:endParaRPr lang="en-US"/>
          </a:p>
        </p:txBody>
      </p:sp>
    </p:spTree>
    <p:extLst>
      <p:ext uri="{BB962C8B-B14F-4D97-AF65-F5344CB8AC3E}">
        <p14:creationId xmlns:p14="http://schemas.microsoft.com/office/powerpoint/2010/main" val="277448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p. 19…When a group of researchers examined the time it took for people to develop fairly simple habits (self-selected ones such as drinking more water each day or doing sit-ups before breakfast), they found that the average number of repetitions required was 66 before the person reached a plateau.  They</a:t>
            </a:r>
            <a:r>
              <a:rPr lang="en-US" baseline="0" dirty="0" smtClean="0"/>
              <a:t> found that:</a:t>
            </a:r>
          </a:p>
          <a:p>
            <a:r>
              <a:rPr lang="en-US" baseline="0" dirty="0" smtClean="0"/>
              <a:t>	Missing a single day did not reduce the chance of forming a habit.</a:t>
            </a:r>
          </a:p>
          <a:p>
            <a:r>
              <a:rPr lang="en-US" baseline="0" dirty="0" smtClean="0"/>
              <a:t>	A subgroup took much longer than the others to form their habits, perhaps suggesting some people are habit resistant</a:t>
            </a:r>
          </a:p>
          <a:p>
            <a:r>
              <a:rPr lang="en-US" baseline="0" dirty="0" smtClean="0"/>
              <a:t>	Other types of more complex habits may well take much longer</a:t>
            </a:r>
          </a:p>
          <a:p>
            <a:endParaRPr lang="en-US" baseline="0" dirty="0" smtClean="0"/>
          </a:p>
          <a:p>
            <a:r>
              <a:rPr lang="en-US" baseline="0" dirty="0" smtClean="0"/>
              <a:t>Students aren’t likely to develop the habit of close reading very quickly.</a:t>
            </a:r>
          </a:p>
          <a:p>
            <a:endParaRPr lang="en-US" baseline="0" dirty="0" smtClean="0"/>
          </a:p>
          <a:p>
            <a:r>
              <a:rPr lang="en-US" baseline="0" dirty="0" smtClean="0"/>
              <a:t>Refer teachers to Close and Critical Reading bookmarks.</a:t>
            </a:r>
            <a:endParaRPr lang="en-US" dirty="0"/>
          </a:p>
        </p:txBody>
      </p:sp>
      <p:sp>
        <p:nvSpPr>
          <p:cNvPr id="4" name="Slide Number Placeholder 3"/>
          <p:cNvSpPr>
            <a:spLocks noGrp="1"/>
          </p:cNvSpPr>
          <p:nvPr>
            <p:ph type="sldNum" sz="quarter" idx="10"/>
          </p:nvPr>
        </p:nvSpPr>
        <p:spPr/>
        <p:txBody>
          <a:bodyPr/>
          <a:lstStyle/>
          <a:p>
            <a:fld id="{A5D1266A-652F-CC49-9FC3-6C4CC383FC08}" type="slidenum">
              <a:rPr lang="en-US" smtClean="0"/>
              <a:t>11</a:t>
            </a:fld>
            <a:endParaRPr lang="en-US"/>
          </a:p>
        </p:txBody>
      </p:sp>
    </p:spTree>
    <p:extLst>
      <p:ext uri="{BB962C8B-B14F-4D97-AF65-F5344CB8AC3E}">
        <p14:creationId xmlns:p14="http://schemas.microsoft.com/office/powerpoint/2010/main" val="407265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April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title"/>
          </p:nvPr>
        </p:nvSpPr>
        <p:spPr>
          <a:xfrm>
            <a:off x="457200" y="274637"/>
            <a:ext cx="8229600" cy="1521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947333"/>
            <a:ext cx="8229600" cy="4620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17592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April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April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April 19,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April 19, 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April 19,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April 19, 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April 19,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April 19,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April 19, 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V2PeJLZauU" TargetMode="External"/><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uNobuUR-zE" TargetMode="External"/><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www.michigan.gov/mde/0,4615,7-140-22709_70117-350553--,00.html" TargetMode="External"/><Relationship Id="rId4" Type="http://schemas.openxmlformats.org/officeDocument/2006/relationships/hyperlink" Target="http://readingandwritingproject.org/resources/assessments/reading-writing-assessments" TargetMode="External"/><Relationship Id="rId1" Type="http://schemas.openxmlformats.org/officeDocument/2006/relationships/slideLayout" Target="../slideLayouts/slideLayout2.xml"/><Relationship Id="rId2" Type="http://schemas.openxmlformats.org/officeDocument/2006/relationships/hyperlink" Target="http://cep01.managed.contegix.com/display/SAI/CORE+ELA+Performance+Assessment++Modul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presentation/d/1B-0zPBI-EppFhBa5SGAAc4PnvMNymdGO0bjYT17Mh38/edit%23slide=id.g7999bb062_040"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www.michigan.gov/mde/0,4615,7-140-22709_70117---,00.html"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michigan.gov/mde/0,4615,7-140-22709_70117-280911--,00.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llegereadiness.collegeboard.org/state-partnerships/michigan?excmpid=MTG308-AL-1-mat" TargetMode="External"/><Relationship Id="rId4" Type="http://schemas.openxmlformats.org/officeDocument/2006/relationships/hyperlink" Target="https://www.khanacademy.org/test-prep/sat"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April 21, 2015</a:t>
            </a:r>
            <a:endParaRPr lang="en-US" dirty="0"/>
          </a:p>
        </p:txBody>
      </p:sp>
      <p:sp>
        <p:nvSpPr>
          <p:cNvPr id="3" name="Title 2"/>
          <p:cNvSpPr>
            <a:spLocks noGrp="1"/>
          </p:cNvSpPr>
          <p:nvPr>
            <p:ph type="title"/>
          </p:nvPr>
        </p:nvSpPr>
        <p:spPr/>
        <p:txBody>
          <a:bodyPr/>
          <a:lstStyle/>
          <a:p>
            <a:pPr algn="ctr"/>
            <a:r>
              <a:rPr lang="en-US" dirty="0" smtClean="0"/>
              <a:t>MS/HS ELA Collaborative	</a:t>
            </a:r>
            <a:endParaRPr lang="en-US" dirty="0"/>
          </a:p>
        </p:txBody>
      </p:sp>
    </p:spTree>
    <p:extLst>
      <p:ext uri="{BB962C8B-B14F-4D97-AF65-F5344CB8AC3E}">
        <p14:creationId xmlns:p14="http://schemas.microsoft.com/office/powerpoint/2010/main" val="1107506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Professional Read</a:t>
            </a:r>
            <a:endParaRPr lang="en-US" dirty="0"/>
          </a:p>
        </p:txBody>
      </p:sp>
      <p:sp>
        <p:nvSpPr>
          <p:cNvPr id="3" name="Content Placeholder 2"/>
          <p:cNvSpPr>
            <a:spLocks noGrp="1"/>
          </p:cNvSpPr>
          <p:nvPr>
            <p:ph sz="quarter" idx="13"/>
          </p:nvPr>
        </p:nvSpPr>
        <p:spPr/>
        <p:txBody>
          <a:bodyPr/>
          <a:lstStyle/>
          <a:p>
            <a:pPr marL="0" indent="0" algn="ctr">
              <a:buNone/>
            </a:pPr>
            <a:r>
              <a:rPr lang="en-US" dirty="0" smtClean="0"/>
              <a:t>“Text Dependent Questions”</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a:stretch>
            <a:fillRect/>
          </a:stretch>
        </p:blipFill>
        <p:spPr>
          <a:xfrm>
            <a:off x="2984500" y="1841500"/>
            <a:ext cx="3175000" cy="3175000"/>
          </a:xfrm>
          <a:prstGeom prst="rect">
            <a:avLst/>
          </a:prstGeom>
        </p:spPr>
      </p:pic>
    </p:spTree>
    <p:extLst>
      <p:ext uri="{BB962C8B-B14F-4D97-AF65-F5344CB8AC3E}">
        <p14:creationId xmlns:p14="http://schemas.microsoft.com/office/powerpoint/2010/main" val="25859490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Close Reading</a:t>
            </a:r>
            <a:endParaRPr lang="en-US" dirty="0"/>
          </a:p>
        </p:txBody>
      </p:sp>
      <p:sp>
        <p:nvSpPr>
          <p:cNvPr id="3" name="Content Placeholder 2"/>
          <p:cNvSpPr>
            <a:spLocks noGrp="1"/>
          </p:cNvSpPr>
          <p:nvPr>
            <p:ph sz="quarter" idx="13"/>
          </p:nvPr>
        </p:nvSpPr>
        <p:spPr/>
        <p:txBody>
          <a:bodyPr>
            <a:normAutofit fontScale="92500" lnSpcReduction="10000"/>
          </a:bodyPr>
          <a:lstStyle/>
          <a:p>
            <a:pPr algn="ctr"/>
            <a:r>
              <a:rPr lang="en-US" dirty="0" smtClean="0"/>
              <a:t>Text Dependent Questions</a:t>
            </a:r>
          </a:p>
          <a:p>
            <a:pPr algn="ctr"/>
            <a:endParaRPr lang="en-US" dirty="0"/>
          </a:p>
          <a:p>
            <a:pPr marL="0" indent="0">
              <a:buNone/>
            </a:pPr>
            <a:r>
              <a:rPr lang="en-US" dirty="0" smtClean="0"/>
              <a:t>What does it say?</a:t>
            </a:r>
          </a:p>
          <a:p>
            <a:pPr marL="0" indent="0">
              <a:buNone/>
            </a:pPr>
            <a:r>
              <a:rPr lang="en-US" dirty="0"/>
              <a:t>	</a:t>
            </a:r>
            <a:r>
              <a:rPr lang="en-US" dirty="0" smtClean="0"/>
              <a:t>General understandings and key details</a:t>
            </a:r>
          </a:p>
          <a:p>
            <a:pPr marL="0" indent="0">
              <a:buNone/>
            </a:pPr>
            <a:endParaRPr lang="en-US" dirty="0"/>
          </a:p>
          <a:p>
            <a:pPr marL="0" indent="0">
              <a:buNone/>
            </a:pPr>
            <a:r>
              <a:rPr lang="en-US" dirty="0" smtClean="0"/>
              <a:t>How does it say it?</a:t>
            </a:r>
          </a:p>
          <a:p>
            <a:pPr marL="0" indent="0">
              <a:buNone/>
            </a:pPr>
            <a:r>
              <a:rPr lang="en-US" dirty="0"/>
              <a:t>	</a:t>
            </a:r>
            <a:r>
              <a:rPr lang="en-US" dirty="0" smtClean="0"/>
              <a:t>Vocabulary, text structure, and author’s craft</a:t>
            </a:r>
          </a:p>
          <a:p>
            <a:pPr marL="0" indent="0">
              <a:buNone/>
            </a:pPr>
            <a:endParaRPr lang="en-US" dirty="0"/>
          </a:p>
          <a:p>
            <a:pPr marL="0" indent="0">
              <a:buNone/>
            </a:pPr>
            <a:r>
              <a:rPr lang="en-US" dirty="0" smtClean="0"/>
              <a:t>What does the text mean?</a:t>
            </a:r>
          </a:p>
          <a:p>
            <a:pPr marL="0" indent="0">
              <a:buNone/>
            </a:pPr>
            <a:r>
              <a:rPr lang="en-US" dirty="0"/>
              <a:t>	</a:t>
            </a:r>
            <a:r>
              <a:rPr lang="en-US" dirty="0" smtClean="0"/>
              <a:t>Author’s purpose, inferential questions, and </a:t>
            </a:r>
            <a:r>
              <a:rPr lang="en-US" dirty="0" err="1" smtClean="0"/>
              <a:t>intertextual</a:t>
            </a:r>
            <a:r>
              <a:rPr lang="en-US" dirty="0" smtClean="0"/>
              <a:t> questions</a:t>
            </a:r>
          </a:p>
          <a:p>
            <a:pPr marL="0" indent="0">
              <a:buNone/>
            </a:pPr>
            <a:endParaRPr lang="en-US" dirty="0"/>
          </a:p>
          <a:p>
            <a:pPr marL="0" indent="0">
              <a:buNone/>
            </a:pPr>
            <a:r>
              <a:rPr lang="en-US" dirty="0" smtClean="0"/>
              <a:t>What does it inspire me to do? What does it mean to me?</a:t>
            </a:r>
          </a:p>
          <a:p>
            <a:pPr marL="0" indent="0">
              <a:buNone/>
            </a:pPr>
            <a:r>
              <a:rPr lang="en-US" dirty="0"/>
              <a:t>	</a:t>
            </a:r>
            <a:r>
              <a:rPr lang="en-US" dirty="0" smtClean="0"/>
              <a:t>Opinion with evidence or argument</a:t>
            </a:r>
          </a:p>
        </p:txBody>
      </p:sp>
    </p:spTree>
    <p:extLst>
      <p:ext uri="{BB962C8B-B14F-4D97-AF65-F5344CB8AC3E}">
        <p14:creationId xmlns:p14="http://schemas.microsoft.com/office/powerpoint/2010/main" val="3363131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Salient Features</a:t>
            </a:r>
            <a:endParaRPr lang="en-US" dirty="0"/>
          </a:p>
        </p:txBody>
      </p:sp>
      <p:sp>
        <p:nvSpPr>
          <p:cNvPr id="3" name="Content Placeholder 2"/>
          <p:cNvSpPr>
            <a:spLocks noGrp="1"/>
          </p:cNvSpPr>
          <p:nvPr>
            <p:ph sz="quarter" idx="13"/>
          </p:nvPr>
        </p:nvSpPr>
        <p:spPr/>
        <p:txBody>
          <a:bodyPr/>
          <a:lstStyle/>
          <a:p>
            <a:r>
              <a:rPr lang="en-US" dirty="0" smtClean="0"/>
              <a:t>Short, complex passage</a:t>
            </a:r>
          </a:p>
          <a:p>
            <a:endParaRPr lang="en-US" dirty="0"/>
          </a:p>
          <a:p>
            <a:r>
              <a:rPr lang="en-US" dirty="0" smtClean="0"/>
              <a:t>Repeated readings</a:t>
            </a:r>
          </a:p>
          <a:p>
            <a:endParaRPr lang="en-US" dirty="0"/>
          </a:p>
          <a:p>
            <a:r>
              <a:rPr lang="en-US" dirty="0" smtClean="0"/>
              <a:t>Annotation</a:t>
            </a:r>
          </a:p>
          <a:p>
            <a:endParaRPr lang="en-US" dirty="0"/>
          </a:p>
          <a:p>
            <a:r>
              <a:rPr lang="en-US" dirty="0" smtClean="0"/>
              <a:t>Collaborative conversations</a:t>
            </a:r>
          </a:p>
          <a:p>
            <a:endParaRPr lang="en-US" dirty="0"/>
          </a:p>
          <a:p>
            <a:r>
              <a:rPr lang="en-US" dirty="0" smtClean="0"/>
              <a:t>Text-dependent questions</a:t>
            </a:r>
            <a:endParaRPr lang="en-US" dirty="0"/>
          </a:p>
        </p:txBody>
      </p:sp>
    </p:spTree>
    <p:extLst>
      <p:ext uri="{BB962C8B-B14F-4D97-AF65-F5344CB8AC3E}">
        <p14:creationId xmlns:p14="http://schemas.microsoft.com/office/powerpoint/2010/main" val="271565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Progression of </a:t>
            </a:r>
            <a:br>
              <a:rPr lang="en-US" dirty="0" smtClean="0">
                <a:ea typeface="+mj-ea"/>
              </a:rPr>
            </a:br>
            <a:r>
              <a:rPr lang="en-US" dirty="0" smtClean="0">
                <a:ea typeface="+mj-ea"/>
              </a:rPr>
              <a:t>Text-dependent Questions</a:t>
            </a:r>
            <a:endParaRPr lang="en-US" dirty="0">
              <a:ea typeface="+mj-ea"/>
            </a:endParaRPr>
          </a:p>
        </p:txBody>
      </p:sp>
      <p:graphicFrame>
        <p:nvGraphicFramePr>
          <p:cNvPr id="4" name="Content Placeholder 3"/>
          <p:cNvGraphicFramePr>
            <a:graphicFrameLocks noGrp="1"/>
          </p:cNvGraphicFramePr>
          <p:nvPr>
            <p:ph idx="4294967295"/>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a:cxnSpLocks noChangeShapeType="1"/>
          </p:cNvCxnSpPr>
          <p:nvPr/>
        </p:nvCxnSpPr>
        <p:spPr bwMode="auto">
          <a:xfrm flipV="1">
            <a:off x="1890713" y="2392363"/>
            <a:ext cx="0" cy="3397250"/>
          </a:xfrm>
          <a:prstGeom prst="straightConnector1">
            <a:avLst/>
          </a:prstGeom>
          <a:noFill/>
          <a:ln w="76200">
            <a:solidFill>
              <a:srgbClr val="558ED5"/>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7349" name="TextBox 7"/>
          <p:cNvSpPr txBox="1">
            <a:spLocks noChangeArrowheads="1"/>
          </p:cNvSpPr>
          <p:nvPr/>
        </p:nvSpPr>
        <p:spPr bwMode="auto">
          <a:xfrm>
            <a:off x="1514475" y="5789613"/>
            <a:ext cx="750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400" b="1">
                <a:solidFill>
                  <a:srgbClr val="7E13E3"/>
                </a:solidFill>
                <a:latin typeface="Palatino Linotype" charset="0"/>
              </a:rPr>
              <a:t>Part</a:t>
            </a:r>
          </a:p>
        </p:txBody>
      </p:sp>
      <p:sp>
        <p:nvSpPr>
          <p:cNvPr id="57350" name="TextBox 8"/>
          <p:cNvSpPr txBox="1">
            <a:spLocks noChangeArrowheads="1"/>
          </p:cNvSpPr>
          <p:nvPr/>
        </p:nvSpPr>
        <p:spPr bwMode="auto">
          <a:xfrm>
            <a:off x="457200" y="4940300"/>
            <a:ext cx="1296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Sentence</a:t>
            </a:r>
          </a:p>
        </p:txBody>
      </p:sp>
      <p:sp>
        <p:nvSpPr>
          <p:cNvPr id="57351" name="TextBox 9"/>
          <p:cNvSpPr txBox="1">
            <a:spLocks noChangeArrowheads="1"/>
          </p:cNvSpPr>
          <p:nvPr/>
        </p:nvSpPr>
        <p:spPr bwMode="auto">
          <a:xfrm>
            <a:off x="368300" y="4430713"/>
            <a:ext cx="1423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Paragraph</a:t>
            </a:r>
          </a:p>
        </p:txBody>
      </p:sp>
      <p:sp>
        <p:nvSpPr>
          <p:cNvPr id="57352" name="TextBox 10"/>
          <p:cNvSpPr txBox="1">
            <a:spLocks noChangeArrowheads="1"/>
          </p:cNvSpPr>
          <p:nvPr/>
        </p:nvSpPr>
        <p:spPr bwMode="auto">
          <a:xfrm>
            <a:off x="457200" y="3336925"/>
            <a:ext cx="1433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Entire text</a:t>
            </a:r>
          </a:p>
        </p:txBody>
      </p:sp>
      <p:sp>
        <p:nvSpPr>
          <p:cNvPr id="57353" name="TextBox 11"/>
          <p:cNvSpPr txBox="1">
            <a:spLocks noChangeArrowheads="1"/>
          </p:cNvSpPr>
          <p:nvPr/>
        </p:nvSpPr>
        <p:spPr bwMode="auto">
          <a:xfrm>
            <a:off x="457200" y="2849563"/>
            <a:ext cx="1296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Across</a:t>
            </a:r>
            <a:r>
              <a:rPr lang="en-US">
                <a:latin typeface="Palatino Linotype" charset="0"/>
              </a:rPr>
              <a:t> </a:t>
            </a:r>
            <a:r>
              <a:rPr lang="en-US" i="1">
                <a:latin typeface="Palatino Linotype" charset="0"/>
              </a:rPr>
              <a:t>texts</a:t>
            </a:r>
          </a:p>
        </p:txBody>
      </p:sp>
      <p:sp>
        <p:nvSpPr>
          <p:cNvPr id="57354" name="TextBox 12"/>
          <p:cNvSpPr txBox="1">
            <a:spLocks noChangeArrowheads="1"/>
          </p:cNvSpPr>
          <p:nvPr/>
        </p:nvSpPr>
        <p:spPr bwMode="auto">
          <a:xfrm>
            <a:off x="692150" y="5324475"/>
            <a:ext cx="822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Word</a:t>
            </a:r>
          </a:p>
        </p:txBody>
      </p:sp>
      <p:sp>
        <p:nvSpPr>
          <p:cNvPr id="57355" name="TextBox 13"/>
          <p:cNvSpPr txBox="1">
            <a:spLocks noChangeArrowheads="1"/>
          </p:cNvSpPr>
          <p:nvPr/>
        </p:nvSpPr>
        <p:spPr bwMode="auto">
          <a:xfrm>
            <a:off x="1317625" y="1792288"/>
            <a:ext cx="112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400" b="1">
                <a:solidFill>
                  <a:srgbClr val="7E13E3"/>
                </a:solidFill>
                <a:latin typeface="Palatino Linotype" charset="0"/>
              </a:rPr>
              <a:t>Whole</a:t>
            </a:r>
          </a:p>
        </p:txBody>
      </p:sp>
      <p:sp>
        <p:nvSpPr>
          <p:cNvPr id="57356" name="TextBox 14"/>
          <p:cNvSpPr txBox="1">
            <a:spLocks noChangeArrowheads="1"/>
          </p:cNvSpPr>
          <p:nvPr/>
        </p:nvSpPr>
        <p:spPr bwMode="auto">
          <a:xfrm>
            <a:off x="457200" y="3832225"/>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i="1">
                <a:latin typeface="Palatino Linotype" charset="0"/>
              </a:rPr>
              <a:t>Segments</a:t>
            </a:r>
          </a:p>
        </p:txBody>
      </p:sp>
    </p:spTree>
    <p:extLst>
      <p:ext uri="{BB962C8B-B14F-4D97-AF65-F5344CB8AC3E}">
        <p14:creationId xmlns:p14="http://schemas.microsoft.com/office/powerpoint/2010/main" val="709595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 of </a:t>
            </a:r>
            <a:br>
              <a:rPr lang="en-US" dirty="0" smtClean="0"/>
            </a:br>
            <a:r>
              <a:rPr lang="en-US" dirty="0" smtClean="0"/>
              <a:t>Text-dependent Questions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802155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1890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4617" y="5789150"/>
            <a:ext cx="750927" cy="461665"/>
          </a:xfrm>
          <a:prstGeom prst="rect">
            <a:avLst/>
          </a:prstGeom>
          <a:noFill/>
        </p:spPr>
        <p:txBody>
          <a:bodyPr wrap="none" rtlCol="0">
            <a:spAutoFit/>
          </a:bodyPr>
          <a:lstStyle/>
          <a:p>
            <a:r>
              <a:rPr lang="en-US" sz="2400" b="1" dirty="0">
                <a:solidFill>
                  <a:srgbClr val="F79646"/>
                </a:solidFill>
                <a:latin typeface="Calibri"/>
              </a:rPr>
              <a:t>Part</a:t>
            </a:r>
          </a:p>
        </p:txBody>
      </p:sp>
      <p:sp>
        <p:nvSpPr>
          <p:cNvPr id="9" name="TextBox 8"/>
          <p:cNvSpPr txBox="1"/>
          <p:nvPr/>
        </p:nvSpPr>
        <p:spPr>
          <a:xfrm>
            <a:off x="457200" y="4939912"/>
            <a:ext cx="1296470" cy="369332"/>
          </a:xfrm>
          <a:prstGeom prst="rect">
            <a:avLst/>
          </a:prstGeom>
          <a:noFill/>
        </p:spPr>
        <p:txBody>
          <a:bodyPr wrap="none" rtlCol="0">
            <a:spAutoFit/>
          </a:bodyPr>
          <a:lstStyle/>
          <a:p>
            <a:r>
              <a:rPr lang="en-US" i="1" dirty="0">
                <a:solidFill>
                  <a:prstClr val="black"/>
                </a:solidFill>
                <a:latin typeface="Calibri"/>
              </a:rPr>
              <a:t>Sentence</a:t>
            </a:r>
          </a:p>
        </p:txBody>
      </p:sp>
      <p:sp>
        <p:nvSpPr>
          <p:cNvPr id="10" name="TextBox 9"/>
          <p:cNvSpPr txBox="1"/>
          <p:nvPr/>
        </p:nvSpPr>
        <p:spPr>
          <a:xfrm>
            <a:off x="368049" y="4430471"/>
            <a:ext cx="1424397" cy="369332"/>
          </a:xfrm>
          <a:prstGeom prst="rect">
            <a:avLst/>
          </a:prstGeom>
          <a:noFill/>
        </p:spPr>
        <p:txBody>
          <a:bodyPr wrap="none" rtlCol="0">
            <a:spAutoFit/>
          </a:bodyPr>
          <a:lstStyle/>
          <a:p>
            <a:r>
              <a:rPr lang="en-US" i="1" dirty="0">
                <a:solidFill>
                  <a:prstClr val="black"/>
                </a:solidFill>
                <a:latin typeface="Calibri"/>
              </a:rPr>
              <a:t>Paragraph</a:t>
            </a:r>
          </a:p>
        </p:txBody>
      </p:sp>
      <p:sp>
        <p:nvSpPr>
          <p:cNvPr id="11" name="TextBox 10"/>
          <p:cNvSpPr txBox="1"/>
          <p:nvPr/>
        </p:nvSpPr>
        <p:spPr>
          <a:xfrm>
            <a:off x="457200" y="3337495"/>
            <a:ext cx="1432881" cy="369332"/>
          </a:xfrm>
          <a:prstGeom prst="rect">
            <a:avLst/>
          </a:prstGeom>
          <a:noFill/>
        </p:spPr>
        <p:txBody>
          <a:bodyPr wrap="square" rtlCol="0">
            <a:spAutoFit/>
          </a:bodyPr>
          <a:lstStyle/>
          <a:p>
            <a:r>
              <a:rPr lang="en-US" i="1" dirty="0">
                <a:solidFill>
                  <a:prstClr val="black"/>
                </a:solidFill>
                <a:latin typeface="Calibri"/>
              </a:rPr>
              <a:t>Entire text</a:t>
            </a:r>
          </a:p>
        </p:txBody>
      </p:sp>
      <p:sp>
        <p:nvSpPr>
          <p:cNvPr id="12" name="TextBox 11"/>
          <p:cNvSpPr txBox="1"/>
          <p:nvPr/>
        </p:nvSpPr>
        <p:spPr>
          <a:xfrm>
            <a:off x="457200" y="2850270"/>
            <a:ext cx="1296470" cy="369332"/>
          </a:xfrm>
          <a:prstGeom prst="rect">
            <a:avLst/>
          </a:prstGeom>
          <a:noFill/>
        </p:spPr>
        <p:txBody>
          <a:bodyPr wrap="square" rtlCol="0">
            <a:spAutoFit/>
          </a:bodyPr>
          <a:lstStyle/>
          <a:p>
            <a:r>
              <a:rPr lang="en-US" i="1" dirty="0">
                <a:solidFill>
                  <a:prstClr val="black"/>
                </a:solidFill>
                <a:latin typeface="Calibri"/>
              </a:rPr>
              <a:t>Across</a:t>
            </a:r>
            <a:r>
              <a:rPr lang="en-US" dirty="0">
                <a:solidFill>
                  <a:prstClr val="black"/>
                </a:solidFill>
                <a:latin typeface="Calibri"/>
              </a:rPr>
              <a:t> </a:t>
            </a:r>
            <a:r>
              <a:rPr lang="en-US" i="1" dirty="0">
                <a:solidFill>
                  <a:prstClr val="black"/>
                </a:solidFill>
                <a:latin typeface="Calibri"/>
              </a:rPr>
              <a:t>texts</a:t>
            </a:r>
          </a:p>
        </p:txBody>
      </p:sp>
      <p:sp>
        <p:nvSpPr>
          <p:cNvPr id="13" name="TextBox 12"/>
          <p:cNvSpPr txBox="1"/>
          <p:nvPr/>
        </p:nvSpPr>
        <p:spPr>
          <a:xfrm>
            <a:off x="691984" y="5323887"/>
            <a:ext cx="822633" cy="369332"/>
          </a:xfrm>
          <a:prstGeom prst="rect">
            <a:avLst/>
          </a:prstGeom>
          <a:noFill/>
        </p:spPr>
        <p:txBody>
          <a:bodyPr wrap="none" rtlCol="0">
            <a:spAutoFit/>
          </a:bodyPr>
          <a:lstStyle/>
          <a:p>
            <a:r>
              <a:rPr lang="en-US" i="1" dirty="0">
                <a:solidFill>
                  <a:prstClr val="black"/>
                </a:solidFill>
                <a:latin typeface="Calibri"/>
              </a:rPr>
              <a:t>Word</a:t>
            </a:r>
          </a:p>
        </p:txBody>
      </p:sp>
      <p:sp>
        <p:nvSpPr>
          <p:cNvPr id="14" name="TextBox 13"/>
          <p:cNvSpPr txBox="1"/>
          <p:nvPr/>
        </p:nvSpPr>
        <p:spPr>
          <a:xfrm>
            <a:off x="1317252" y="1792289"/>
            <a:ext cx="1126981" cy="461665"/>
          </a:xfrm>
          <a:prstGeom prst="rect">
            <a:avLst/>
          </a:prstGeom>
          <a:noFill/>
        </p:spPr>
        <p:txBody>
          <a:bodyPr wrap="none" rtlCol="0">
            <a:spAutoFit/>
          </a:bodyPr>
          <a:lstStyle/>
          <a:p>
            <a:r>
              <a:rPr lang="en-US" sz="2400" b="1" dirty="0">
                <a:solidFill>
                  <a:srgbClr val="F79646"/>
                </a:solidFill>
                <a:latin typeface="Calibri"/>
              </a:rPr>
              <a:t>Whole</a:t>
            </a:r>
          </a:p>
        </p:txBody>
      </p:sp>
      <p:sp>
        <p:nvSpPr>
          <p:cNvPr id="15" name="TextBox 14"/>
          <p:cNvSpPr txBox="1"/>
          <p:nvPr/>
        </p:nvSpPr>
        <p:spPr>
          <a:xfrm>
            <a:off x="457200" y="3832294"/>
            <a:ext cx="1608496" cy="369332"/>
          </a:xfrm>
          <a:prstGeom prst="rect">
            <a:avLst/>
          </a:prstGeom>
          <a:noFill/>
        </p:spPr>
        <p:txBody>
          <a:bodyPr wrap="square" rtlCol="0">
            <a:spAutoFit/>
          </a:bodyPr>
          <a:lstStyle/>
          <a:p>
            <a:r>
              <a:rPr lang="en-US" i="1" dirty="0">
                <a:solidFill>
                  <a:prstClr val="black"/>
                </a:solidFill>
                <a:latin typeface="Calibri"/>
              </a:rPr>
              <a:t>Segments</a:t>
            </a:r>
          </a:p>
        </p:txBody>
      </p:sp>
      <p:sp>
        <p:nvSpPr>
          <p:cNvPr id="7" name="TextBox 6"/>
          <p:cNvSpPr txBox="1"/>
          <p:nvPr/>
        </p:nvSpPr>
        <p:spPr>
          <a:xfrm>
            <a:off x="6932918" y="2286379"/>
            <a:ext cx="915335" cy="461665"/>
          </a:xfrm>
          <a:prstGeom prst="rect">
            <a:avLst/>
          </a:prstGeom>
          <a:noFill/>
        </p:spPr>
        <p:txBody>
          <a:bodyPr wrap="none" rtlCol="0">
            <a:spAutoFit/>
          </a:bodyPr>
          <a:lstStyle/>
          <a:p>
            <a:r>
              <a:rPr lang="en-US" sz="2400" dirty="0" smtClean="0">
                <a:solidFill>
                  <a:prstClr val="black"/>
                </a:solidFill>
                <a:latin typeface="Calibri"/>
              </a:rPr>
              <a:t> 8 &amp; 9</a:t>
            </a:r>
          </a:p>
        </p:txBody>
      </p:sp>
      <p:cxnSp>
        <p:nvCxnSpPr>
          <p:cNvPr id="17" name="Straight Arrow Connector 16"/>
          <p:cNvCxnSpPr/>
          <p:nvPr/>
        </p:nvCxnSpPr>
        <p:spPr>
          <a:xfrm>
            <a:off x="6142435"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42975"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142975"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142435"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96480"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785"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933458" y="2988769"/>
            <a:ext cx="1191661" cy="461665"/>
          </a:xfrm>
          <a:prstGeom prst="rect">
            <a:avLst/>
          </a:prstGeom>
          <a:noFill/>
        </p:spPr>
        <p:txBody>
          <a:bodyPr wrap="square" rtlCol="0">
            <a:spAutoFit/>
          </a:bodyPr>
          <a:lstStyle/>
          <a:p>
            <a:r>
              <a:rPr lang="en-US" sz="2400" dirty="0" smtClean="0">
                <a:solidFill>
                  <a:prstClr val="black"/>
                </a:solidFill>
                <a:latin typeface="Calibri"/>
              </a:rPr>
              <a:t>3 &amp; 7</a:t>
            </a:r>
            <a:endParaRPr lang="en-US" sz="2400" dirty="0">
              <a:solidFill>
                <a:prstClr val="black"/>
              </a:solidFill>
              <a:latin typeface="Calibri"/>
            </a:endParaRPr>
          </a:p>
        </p:txBody>
      </p:sp>
      <p:sp>
        <p:nvSpPr>
          <p:cNvPr id="27" name="TextBox 26"/>
          <p:cNvSpPr txBox="1"/>
          <p:nvPr/>
        </p:nvSpPr>
        <p:spPr>
          <a:xfrm>
            <a:off x="7186963" y="3550482"/>
            <a:ext cx="661290" cy="461665"/>
          </a:xfrm>
          <a:prstGeom prst="rect">
            <a:avLst/>
          </a:prstGeom>
          <a:noFill/>
        </p:spPr>
        <p:txBody>
          <a:bodyPr wrap="square" rtlCol="0">
            <a:spAutoFit/>
          </a:bodyPr>
          <a:lstStyle/>
          <a:p>
            <a:r>
              <a:rPr lang="en-US" sz="2400" dirty="0" smtClean="0">
                <a:solidFill>
                  <a:prstClr val="black"/>
                </a:solidFill>
                <a:latin typeface="Calibri"/>
              </a:rPr>
              <a:t>6</a:t>
            </a:r>
            <a:endParaRPr lang="en-US" sz="2400" dirty="0">
              <a:solidFill>
                <a:prstClr val="black"/>
              </a:solidFill>
              <a:latin typeface="Calibri"/>
            </a:endParaRPr>
          </a:p>
        </p:txBody>
      </p:sp>
      <p:sp>
        <p:nvSpPr>
          <p:cNvPr id="28" name="TextBox 27"/>
          <p:cNvSpPr txBox="1"/>
          <p:nvPr/>
        </p:nvSpPr>
        <p:spPr>
          <a:xfrm>
            <a:off x="7126391" y="4207707"/>
            <a:ext cx="845754" cy="461665"/>
          </a:xfrm>
          <a:prstGeom prst="rect">
            <a:avLst/>
          </a:prstGeom>
          <a:noFill/>
        </p:spPr>
        <p:txBody>
          <a:bodyPr wrap="none" rtlCol="0">
            <a:spAutoFit/>
          </a:bodyPr>
          <a:lstStyle/>
          <a:p>
            <a:r>
              <a:rPr lang="en-US" sz="2400" dirty="0" smtClean="0">
                <a:solidFill>
                  <a:prstClr val="black"/>
                </a:solidFill>
                <a:latin typeface="Calibri"/>
              </a:rPr>
              <a:t>4 &amp; 5</a:t>
            </a:r>
            <a:endParaRPr lang="en-US" sz="2400" dirty="0">
              <a:solidFill>
                <a:prstClr val="black"/>
              </a:solidFill>
              <a:latin typeface="Calibri"/>
            </a:endParaRPr>
          </a:p>
        </p:txBody>
      </p:sp>
      <p:sp>
        <p:nvSpPr>
          <p:cNvPr id="29" name="TextBox 28"/>
          <p:cNvSpPr txBox="1"/>
          <p:nvPr/>
        </p:nvSpPr>
        <p:spPr>
          <a:xfrm>
            <a:off x="7279365" y="4799804"/>
            <a:ext cx="744316" cy="461665"/>
          </a:xfrm>
          <a:prstGeom prst="rect">
            <a:avLst/>
          </a:prstGeom>
          <a:noFill/>
        </p:spPr>
        <p:txBody>
          <a:bodyPr wrap="square" rtlCol="0">
            <a:spAutoFit/>
          </a:bodyPr>
          <a:lstStyle/>
          <a:p>
            <a:r>
              <a:rPr lang="en-US" sz="2400" dirty="0" smtClean="0">
                <a:solidFill>
                  <a:prstClr val="black"/>
                </a:solidFill>
                <a:latin typeface="Calibri"/>
              </a:rPr>
              <a:t>2</a:t>
            </a:r>
            <a:endParaRPr lang="en-US" sz="2400" dirty="0">
              <a:solidFill>
                <a:prstClr val="black"/>
              </a:solidFill>
              <a:latin typeface="Calibri"/>
            </a:endParaRPr>
          </a:p>
        </p:txBody>
      </p:sp>
      <p:sp>
        <p:nvSpPr>
          <p:cNvPr id="30" name="TextBox 29"/>
          <p:cNvSpPr txBox="1"/>
          <p:nvPr/>
        </p:nvSpPr>
        <p:spPr>
          <a:xfrm flipH="1">
            <a:off x="7614783" y="5558317"/>
            <a:ext cx="645548" cy="461665"/>
          </a:xfrm>
          <a:prstGeom prst="rect">
            <a:avLst/>
          </a:prstGeom>
          <a:noFill/>
        </p:spPr>
        <p:txBody>
          <a:bodyPr wrap="square" rtlCol="0">
            <a:spAutoFit/>
          </a:bodyPr>
          <a:lstStyle/>
          <a:p>
            <a:r>
              <a:rPr lang="en-US" sz="2400" dirty="0" smtClean="0">
                <a:solidFill>
                  <a:prstClr val="black"/>
                </a:solidFill>
                <a:latin typeface="Calibri"/>
              </a:rPr>
              <a:t>1</a:t>
            </a:r>
            <a:endParaRPr lang="en-US" sz="2400" dirty="0">
              <a:solidFill>
                <a:prstClr val="black"/>
              </a:solidFill>
              <a:latin typeface="Calibri"/>
            </a:endParaRPr>
          </a:p>
        </p:txBody>
      </p:sp>
      <p:sp>
        <p:nvSpPr>
          <p:cNvPr id="33" name="TextBox 32"/>
          <p:cNvSpPr txBox="1"/>
          <p:nvPr/>
        </p:nvSpPr>
        <p:spPr>
          <a:xfrm>
            <a:off x="6766075" y="1764693"/>
            <a:ext cx="1468371" cy="461665"/>
          </a:xfrm>
          <a:prstGeom prst="rect">
            <a:avLst/>
          </a:prstGeom>
          <a:noFill/>
        </p:spPr>
        <p:txBody>
          <a:bodyPr wrap="none" rtlCol="0">
            <a:spAutoFit/>
          </a:bodyPr>
          <a:lstStyle/>
          <a:p>
            <a:r>
              <a:rPr lang="en-US" sz="2400" b="1" dirty="0" smtClean="0">
                <a:solidFill>
                  <a:srgbClr val="F79646"/>
                </a:solidFill>
                <a:latin typeface="Calibri"/>
              </a:rPr>
              <a:t>Standards</a:t>
            </a:r>
            <a:endParaRPr lang="en-US" sz="2400" b="1" dirty="0">
              <a:solidFill>
                <a:srgbClr val="F79646"/>
              </a:solidFill>
              <a:latin typeface="Calibri"/>
            </a:endParaRPr>
          </a:p>
        </p:txBody>
      </p:sp>
      <p:sp>
        <p:nvSpPr>
          <p:cNvPr id="3" name="Oval 2"/>
          <p:cNvSpPr/>
          <p:nvPr/>
        </p:nvSpPr>
        <p:spPr>
          <a:xfrm>
            <a:off x="6396480" y="1295400"/>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35448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521999"/>
          </a:xfrm>
          <a:prstGeom prst="rect">
            <a:avLst/>
          </a:prstGeom>
        </p:spPr>
        <p:txBody>
          <a:bodyPr lIns="91425" tIns="91425" rIns="91425" bIns="91425" anchor="b" anchorCtr="0">
            <a:noAutofit/>
          </a:bodyPr>
          <a:lstStyle/>
          <a:p>
            <a:pPr rtl="0">
              <a:spcBef>
                <a:spcPts val="0"/>
              </a:spcBef>
              <a:buNone/>
            </a:pPr>
            <a:r>
              <a:rPr lang="en" sz="3000" dirty="0">
                <a:solidFill>
                  <a:srgbClr val="FFFFFF"/>
                </a:solidFill>
              </a:rPr>
              <a:t>Text-Dependent Questions: </a:t>
            </a:r>
          </a:p>
          <a:p>
            <a:pPr>
              <a:spcBef>
                <a:spcPts val="0"/>
              </a:spcBef>
              <a:buNone/>
            </a:pPr>
            <a:r>
              <a:rPr lang="en" sz="3000" dirty="0">
                <a:solidFill>
                  <a:srgbClr val="FFFFFF"/>
                </a:solidFill>
              </a:rPr>
              <a:t>4 Levels of Close Reading</a:t>
            </a:r>
          </a:p>
        </p:txBody>
      </p:sp>
      <p:sp>
        <p:nvSpPr>
          <p:cNvPr id="124" name="Shape 124"/>
          <p:cNvSpPr txBox="1">
            <a:spLocks noGrp="1"/>
          </p:cNvSpPr>
          <p:nvPr>
            <p:ph type="body" idx="1"/>
          </p:nvPr>
        </p:nvSpPr>
        <p:spPr>
          <a:xfrm>
            <a:off x="457200" y="1919299"/>
            <a:ext cx="8229600" cy="4620399"/>
          </a:xfrm>
          <a:prstGeom prst="rect">
            <a:avLst/>
          </a:prstGeom>
        </p:spPr>
        <p:txBody>
          <a:bodyPr lIns="91425" tIns="91425" rIns="91425" bIns="91425" anchor="t" anchorCtr="0">
            <a:noAutofit/>
          </a:bodyPr>
          <a:lstStyle/>
          <a:p>
            <a:pPr lvl="0" rtl="0">
              <a:spcBef>
                <a:spcPts val="0"/>
              </a:spcBef>
              <a:buNone/>
            </a:pPr>
            <a:r>
              <a:rPr lang="en" b="1" dirty="0"/>
              <a:t>Level 1:</a:t>
            </a:r>
            <a:r>
              <a:rPr lang="en" dirty="0"/>
              <a:t> What does the text say? </a:t>
            </a:r>
            <a:r>
              <a:rPr lang="en" sz="1800" dirty="0"/>
              <a:t>(Standards </a:t>
            </a:r>
            <a:r>
              <a:rPr lang="en" sz="1800" dirty="0" smtClean="0"/>
              <a:t>1</a:t>
            </a:r>
            <a:r>
              <a:rPr lang="en-US" sz="1800" dirty="0" smtClean="0"/>
              <a:t>,2,3,10</a:t>
            </a:r>
            <a:r>
              <a:rPr lang="en" sz="1800" dirty="0" smtClean="0"/>
              <a:t>)</a:t>
            </a:r>
            <a:endParaRPr lang="en" sz="1800" dirty="0"/>
          </a:p>
          <a:p>
            <a:pPr lvl="0" rtl="0">
              <a:spcBef>
                <a:spcPts val="0"/>
              </a:spcBef>
              <a:buNone/>
            </a:pPr>
            <a:r>
              <a:rPr lang="en" b="1" dirty="0"/>
              <a:t>Level 2:</a:t>
            </a:r>
            <a:r>
              <a:rPr lang="en" dirty="0"/>
              <a:t> How does the text work</a:t>
            </a:r>
            <a:r>
              <a:rPr lang="en" dirty="0" smtClean="0"/>
              <a:t>?</a:t>
            </a:r>
            <a:r>
              <a:rPr lang="en-US" dirty="0" smtClean="0"/>
              <a:t> </a:t>
            </a:r>
            <a:r>
              <a:rPr lang="en" sz="1800" dirty="0" smtClean="0"/>
              <a:t>(</a:t>
            </a:r>
            <a:r>
              <a:rPr lang="en" sz="1800" dirty="0"/>
              <a:t>Standards </a:t>
            </a:r>
            <a:r>
              <a:rPr lang="en-US" sz="1800" dirty="0" smtClean="0"/>
              <a:t>4,5,6,10</a:t>
            </a:r>
            <a:r>
              <a:rPr lang="en" sz="1800" dirty="0" smtClean="0"/>
              <a:t> </a:t>
            </a:r>
            <a:r>
              <a:rPr lang="en" sz="1800" dirty="0"/>
              <a:t>)</a:t>
            </a:r>
          </a:p>
          <a:p>
            <a:pPr lvl="0" rtl="0">
              <a:spcBef>
                <a:spcPts val="0"/>
              </a:spcBef>
              <a:buNone/>
            </a:pPr>
            <a:r>
              <a:rPr lang="en" b="1" dirty="0"/>
              <a:t>Level 3:</a:t>
            </a:r>
            <a:r>
              <a:rPr lang="en" dirty="0"/>
              <a:t> What does the text mean</a:t>
            </a:r>
            <a:r>
              <a:rPr lang="en" dirty="0" smtClean="0"/>
              <a:t>?</a:t>
            </a:r>
            <a:r>
              <a:rPr lang="en-US" dirty="0" smtClean="0"/>
              <a:t> </a:t>
            </a:r>
            <a:r>
              <a:rPr lang="en" sz="1800" dirty="0" smtClean="0"/>
              <a:t>(</a:t>
            </a:r>
            <a:r>
              <a:rPr lang="en" sz="1800" dirty="0"/>
              <a:t>Standards </a:t>
            </a:r>
            <a:r>
              <a:rPr lang="en-US" sz="1800" dirty="0" smtClean="0"/>
              <a:t>7,8,9,10</a:t>
            </a:r>
            <a:r>
              <a:rPr lang="en" sz="1800" dirty="0" smtClean="0"/>
              <a:t>)</a:t>
            </a:r>
            <a:endParaRPr lang="en" sz="1800" dirty="0"/>
          </a:p>
          <a:p>
            <a:pPr rtl="0">
              <a:spcBef>
                <a:spcPts val="0"/>
              </a:spcBef>
              <a:buNone/>
            </a:pPr>
            <a:r>
              <a:rPr lang="en" b="1" dirty="0"/>
              <a:t>Level 4:</a:t>
            </a:r>
            <a:r>
              <a:rPr lang="en" dirty="0"/>
              <a:t> What does the text inspire you to do</a:t>
            </a:r>
            <a:r>
              <a:rPr lang="en" dirty="0" smtClean="0"/>
              <a:t>?</a:t>
            </a:r>
            <a:r>
              <a:rPr lang="en-US" dirty="0" smtClean="0"/>
              <a:t> </a:t>
            </a:r>
            <a:r>
              <a:rPr lang="en-US" sz="1800" dirty="0" smtClean="0"/>
              <a:t>(Standards 7,8,9,10)</a:t>
            </a:r>
            <a:endParaRPr lang="en" sz="1800" dirty="0"/>
          </a:p>
          <a:p>
            <a:pPr lvl="0" rtl="0">
              <a:spcBef>
                <a:spcPts val="0"/>
              </a:spcBef>
              <a:buNone/>
            </a:pPr>
            <a:endParaRPr sz="1800" dirty="0"/>
          </a:p>
          <a:p>
            <a:pPr lvl="0">
              <a:spcBef>
                <a:spcPts val="0"/>
              </a:spcBef>
              <a:buNone/>
            </a:pPr>
            <a:r>
              <a:rPr lang="en" sz="1800" dirty="0">
                <a:solidFill>
                  <a:srgbClr val="FF0000"/>
                </a:solidFill>
                <a:latin typeface="Comic Sans MS"/>
                <a:ea typeface="Comic Sans MS"/>
                <a:cs typeface="Comic Sans MS"/>
                <a:sym typeface="Comic Sans MS"/>
              </a:rPr>
              <a:t>“Text-Dependent Questions prepared for a series of discussions about a compelling text serve the important purpose of setting some trail markers for the guide and the travelers to follow,” </a:t>
            </a:r>
            <a:r>
              <a:rPr lang="en" sz="1400" dirty="0">
                <a:solidFill>
                  <a:srgbClr val="FF0000"/>
                </a:solidFill>
                <a:latin typeface="Comic Sans MS"/>
                <a:ea typeface="Comic Sans MS"/>
                <a:cs typeface="Comic Sans MS"/>
                <a:sym typeface="Comic Sans MS"/>
              </a:rPr>
              <a:t>(Fischer and Frey, 2015)</a:t>
            </a:r>
            <a:r>
              <a:rPr lang="en" sz="1800" dirty="0">
                <a:solidFill>
                  <a:srgbClr val="FF0000"/>
                </a:solidFill>
                <a:latin typeface="Comic Sans MS"/>
                <a:ea typeface="Comic Sans MS"/>
                <a:cs typeface="Comic Sans MS"/>
                <a:sym typeface="Comic Sans MS"/>
              </a:rPr>
              <a:t>.</a:t>
            </a:r>
            <a:r>
              <a:rPr lang="en" sz="1800" dirty="0"/>
              <a:t> </a:t>
            </a:r>
          </a:p>
        </p:txBody>
      </p:sp>
      <p:pic>
        <p:nvPicPr>
          <p:cNvPr id="125" name="Shape 125"/>
          <p:cNvPicPr preferRelativeResize="0"/>
          <p:nvPr/>
        </p:nvPicPr>
        <p:blipFill>
          <a:blip r:embed="rId3">
            <a:alphaModFix/>
          </a:blip>
          <a:stretch>
            <a:fillRect/>
          </a:stretch>
        </p:blipFill>
        <p:spPr>
          <a:xfrm>
            <a:off x="6535617" y="0"/>
            <a:ext cx="2608382" cy="1919299"/>
          </a:xfrm>
          <a:prstGeom prst="rect">
            <a:avLst/>
          </a:prstGeom>
          <a:noFill/>
          <a:ln>
            <a:noFill/>
          </a:ln>
        </p:spPr>
      </p:pic>
    </p:spTree>
    <p:extLst>
      <p:ext uri="{BB962C8B-B14F-4D97-AF65-F5344CB8AC3E}">
        <p14:creationId xmlns:p14="http://schemas.microsoft.com/office/powerpoint/2010/main" val="38608169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“Melting Pot”</a:t>
            </a:r>
            <a:br>
              <a:rPr lang="en-US" dirty="0" smtClean="0">
                <a:solidFill>
                  <a:srgbClr val="FFFFFF"/>
                </a:solidFill>
              </a:rPr>
            </a:br>
            <a:r>
              <a:rPr lang="en-US" dirty="0" smtClean="0">
                <a:solidFill>
                  <a:srgbClr val="FFFFFF"/>
                </a:solidFill>
              </a:rPr>
              <a:t>Anna </a:t>
            </a:r>
            <a:r>
              <a:rPr lang="en-US" dirty="0" err="1" smtClean="0">
                <a:solidFill>
                  <a:srgbClr val="FFFFFF"/>
                </a:solidFill>
              </a:rPr>
              <a:t>Quindlen</a:t>
            </a:r>
            <a:endParaRPr lang="en-US" dirty="0">
              <a:solidFill>
                <a:srgbClr val="FFFFFF"/>
              </a:solidFill>
            </a:endParaRPr>
          </a:p>
        </p:txBody>
      </p:sp>
      <p:sp>
        <p:nvSpPr>
          <p:cNvPr id="3" name="Text Placeholder 2"/>
          <p:cNvSpPr>
            <a:spLocks noGrp="1"/>
          </p:cNvSpPr>
          <p:nvPr>
            <p:ph type="body" idx="1"/>
          </p:nvPr>
        </p:nvSpPr>
        <p:spPr/>
        <p:txBody>
          <a:bodyPr/>
          <a:lstStyle/>
          <a:p>
            <a:pPr marL="0" indent="0" algn="ctr">
              <a:buNone/>
            </a:pPr>
            <a:endParaRPr lang="en-US" dirty="0"/>
          </a:p>
        </p:txBody>
      </p:sp>
      <p:pic>
        <p:nvPicPr>
          <p:cNvPr id="4" name="Picture 3">
            <a:hlinkClick r:id="rId3"/>
          </p:cNvPr>
          <p:cNvPicPr>
            <a:picLocks noChangeAspect="1"/>
          </p:cNvPicPr>
          <p:nvPr/>
        </p:nvPicPr>
        <p:blipFill>
          <a:blip r:embed="rId4"/>
          <a:stretch>
            <a:fillRect/>
          </a:stretch>
        </p:blipFill>
        <p:spPr>
          <a:xfrm>
            <a:off x="2349500" y="718737"/>
            <a:ext cx="4445000" cy="5715000"/>
          </a:xfrm>
          <a:prstGeom prst="rect">
            <a:avLst/>
          </a:prstGeom>
        </p:spPr>
      </p:pic>
    </p:spTree>
    <p:extLst>
      <p:ext uri="{BB962C8B-B14F-4D97-AF65-F5344CB8AC3E}">
        <p14:creationId xmlns:p14="http://schemas.microsoft.com/office/powerpoint/2010/main" val="11785511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TDQ Sort</a:t>
            </a:r>
            <a:br>
              <a:rPr lang="en-US" dirty="0" smtClean="0">
                <a:solidFill>
                  <a:srgbClr val="FFFFFF"/>
                </a:solidFill>
              </a:rPr>
            </a:br>
            <a:r>
              <a:rPr lang="en-US" dirty="0" smtClean="0">
                <a:solidFill>
                  <a:srgbClr val="FFFFFF"/>
                </a:solidFill>
              </a:rPr>
              <a:t>“The Tell-Tale Heart”</a:t>
            </a:r>
            <a:endParaRPr lang="en-US" dirty="0">
              <a:solidFill>
                <a:srgbClr val="FFFFFF"/>
              </a:solidFill>
            </a:endParaRPr>
          </a:p>
        </p:txBody>
      </p:sp>
      <p:sp>
        <p:nvSpPr>
          <p:cNvPr id="3" name="Text Placeholder 2"/>
          <p:cNvSpPr>
            <a:spLocks noGrp="1"/>
          </p:cNvSpPr>
          <p:nvPr>
            <p:ph type="body"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2429809" y="2196117"/>
            <a:ext cx="4327031" cy="4168623"/>
          </a:xfrm>
          <a:prstGeom prst="rect">
            <a:avLst/>
          </a:prstGeom>
        </p:spPr>
      </p:pic>
    </p:spTree>
    <p:extLst>
      <p:ext uri="{BB962C8B-B14F-4D97-AF65-F5344CB8AC3E}">
        <p14:creationId xmlns:p14="http://schemas.microsoft.com/office/powerpoint/2010/main" val="21057531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BookQuestionMa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122238"/>
            <a:ext cx="191928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61988"/>
            <a:ext cx="7116763" cy="1143000"/>
          </a:xfrm>
        </p:spPr>
        <p:txBody>
          <a:bodyPr>
            <a:normAutofit fontScale="90000"/>
          </a:bodyPr>
          <a:lstStyle/>
          <a:p>
            <a:pPr>
              <a:defRPr/>
            </a:pPr>
            <a:r>
              <a:rPr lang="en-US" dirty="0">
                <a:ea typeface="+mj-ea"/>
              </a:rPr>
              <a:t>Develop </a:t>
            </a:r>
            <a:r>
              <a:rPr lang="en-US" dirty="0" smtClean="0">
                <a:ea typeface="+mj-ea"/>
              </a:rPr>
              <a:t>Text</a:t>
            </a:r>
            <a:r>
              <a:rPr lang="en-US" dirty="0">
                <a:ea typeface="+mj-ea"/>
              </a:rPr>
              <a:t>-dependent </a:t>
            </a:r>
            <a:r>
              <a:rPr lang="en-US" dirty="0" smtClean="0">
                <a:ea typeface="+mj-ea"/>
              </a:rPr>
              <a:t>Questions </a:t>
            </a:r>
            <a:r>
              <a:rPr lang="en-US" dirty="0">
                <a:ea typeface="+mj-ea"/>
              </a:rPr>
              <a:t>for </a:t>
            </a:r>
            <a:r>
              <a:rPr lang="en-US" dirty="0" smtClean="0">
                <a:ea typeface="+mj-ea"/>
              </a:rPr>
              <a:t>Your Reading</a:t>
            </a:r>
            <a:r>
              <a:rPr lang="en-US" dirty="0">
                <a:ea typeface="+mj-ea"/>
              </a:rPr>
              <a:t/>
            </a:r>
            <a:br>
              <a:rPr lang="en-US" dirty="0">
                <a:ea typeface="+mj-ea"/>
              </a:rPr>
            </a:br>
            <a:endParaRPr lang="en-US" dirty="0">
              <a:ea typeface="+mj-ea"/>
            </a:endParaRPr>
          </a:p>
        </p:txBody>
      </p:sp>
      <p:sp>
        <p:nvSpPr>
          <p:cNvPr id="3" name="Content Placeholder 2"/>
          <p:cNvSpPr>
            <a:spLocks noGrp="1"/>
          </p:cNvSpPr>
          <p:nvPr>
            <p:ph idx="4294967295"/>
          </p:nvPr>
        </p:nvSpPr>
        <p:spPr>
          <a:xfrm>
            <a:off x="184150" y="1804988"/>
            <a:ext cx="8502650" cy="4635500"/>
          </a:xfrm>
          <a:prstGeom prst="rect">
            <a:avLst/>
          </a:prstGeom>
        </p:spPr>
        <p:txBody>
          <a:bodyPr/>
          <a:lstStyle/>
          <a:p>
            <a:pPr>
              <a:buFont typeface="Wingdings" charset="2"/>
              <a:buChar char="q"/>
              <a:defRPr/>
            </a:pPr>
            <a:endParaRPr lang="en-US" dirty="0" smtClean="0">
              <a:ea typeface="+mn-ea"/>
            </a:endParaRPr>
          </a:p>
          <a:p>
            <a:pPr>
              <a:buFont typeface="Wingdings" charset="2"/>
              <a:buChar char="q"/>
              <a:defRPr/>
            </a:pPr>
            <a:r>
              <a:rPr lang="en-US" dirty="0" smtClean="0">
                <a:ea typeface="+mn-ea"/>
              </a:rPr>
              <a:t>Do the questions require the reader to return to the text?</a:t>
            </a:r>
          </a:p>
          <a:p>
            <a:pPr marL="0" indent="0">
              <a:buNone/>
              <a:defRPr/>
            </a:pPr>
            <a:endParaRPr lang="en-US" dirty="0" smtClean="0">
              <a:ea typeface="+mn-ea"/>
            </a:endParaRPr>
          </a:p>
          <a:p>
            <a:pPr>
              <a:buFont typeface="Wingdings" charset="2"/>
              <a:buChar char="q"/>
              <a:defRPr/>
            </a:pPr>
            <a:r>
              <a:rPr lang="en-US" dirty="0" smtClean="0">
                <a:ea typeface="+mn-ea"/>
              </a:rPr>
              <a:t>Do the questions require the reader to use evidence to support his or her ideas or claims?</a:t>
            </a:r>
          </a:p>
          <a:p>
            <a:pPr marL="0" indent="0">
              <a:buNone/>
              <a:defRPr/>
            </a:pPr>
            <a:endParaRPr lang="en-US" dirty="0" smtClean="0">
              <a:ea typeface="+mn-ea"/>
            </a:endParaRPr>
          </a:p>
          <a:p>
            <a:pPr>
              <a:buFont typeface="Wingdings" charset="2"/>
              <a:buChar char="q"/>
              <a:defRPr/>
            </a:pPr>
            <a:r>
              <a:rPr lang="en-US" dirty="0" smtClean="0">
                <a:ea typeface="+mn-ea"/>
              </a:rPr>
              <a:t>Do the questions move from text-explicit to text-implicit knowledge?</a:t>
            </a:r>
          </a:p>
          <a:p>
            <a:pPr marL="0" indent="0">
              <a:buNone/>
              <a:defRPr/>
            </a:pPr>
            <a:endParaRPr lang="en-US" dirty="0" smtClean="0">
              <a:ea typeface="+mn-ea"/>
            </a:endParaRPr>
          </a:p>
          <a:p>
            <a:pPr>
              <a:buFont typeface="Wingdings" charset="2"/>
              <a:buChar char="q"/>
              <a:defRPr/>
            </a:pPr>
            <a:r>
              <a:rPr lang="en-US" dirty="0" smtClean="0">
                <a:ea typeface="+mn-ea"/>
              </a:rPr>
              <a:t>Are there questions that require the reader to analyze, evaluate, and create?</a:t>
            </a:r>
          </a:p>
          <a:p>
            <a:pPr>
              <a:defRPr/>
            </a:pPr>
            <a:endParaRPr lang="en-US" dirty="0">
              <a:ea typeface="+mn-ea"/>
            </a:endParaRPr>
          </a:p>
        </p:txBody>
      </p:sp>
    </p:spTree>
    <p:extLst>
      <p:ext uri="{BB962C8B-B14F-4D97-AF65-F5344CB8AC3E}">
        <p14:creationId xmlns:p14="http://schemas.microsoft.com/office/powerpoint/2010/main" val="41696077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The Role of Background Knowledge and Close Reading</a:t>
            </a:r>
            <a:endParaRPr lang="en-US" dirty="0">
              <a:ea typeface="+mj-ea"/>
            </a:endParaRPr>
          </a:p>
        </p:txBody>
      </p:sp>
      <p:sp>
        <p:nvSpPr>
          <p:cNvPr id="3" name="Content Placeholder 2"/>
          <p:cNvSpPr>
            <a:spLocks noGrp="1"/>
          </p:cNvSpPr>
          <p:nvPr>
            <p:ph idx="4294967295"/>
          </p:nvPr>
        </p:nvSpPr>
        <p:spPr>
          <a:xfrm>
            <a:off x="1463040" y="2119257"/>
            <a:ext cx="6196405" cy="3603812"/>
          </a:xfrm>
          <a:prstGeom prst="rect">
            <a:avLst/>
          </a:prstGeom>
        </p:spPr>
        <p:txBody>
          <a:bodyPr>
            <a:normAutofit lnSpcReduction="10000"/>
          </a:bodyPr>
          <a:lstStyle/>
          <a:p>
            <a:r>
              <a:rPr lang="en-US" sz="3600" b="1" dirty="0">
                <a:solidFill>
                  <a:srgbClr val="262626"/>
                </a:solidFill>
                <a:latin typeface="Calibri" charset="0"/>
              </a:rPr>
              <a:t>Close reading, then, should not imply that we ignore the </a:t>
            </a:r>
            <a:r>
              <a:rPr lang="en-US" sz="3600" b="1" dirty="0" smtClean="0">
                <a:solidFill>
                  <a:srgbClr val="262626"/>
                </a:solidFill>
                <a:latin typeface="Calibri" charset="0"/>
              </a:rPr>
              <a:t>reader’s </a:t>
            </a:r>
            <a:r>
              <a:rPr lang="en-US" sz="3600" b="1" dirty="0">
                <a:solidFill>
                  <a:srgbClr val="262626"/>
                </a:solidFill>
                <a:latin typeface="Calibri" charset="0"/>
              </a:rPr>
              <a:t>experience and attend closely to the text and nothing else. It should imply that we bring the text and the reader </a:t>
            </a:r>
            <a:r>
              <a:rPr lang="en-US" sz="3600" b="1" i="1" dirty="0">
                <a:solidFill>
                  <a:srgbClr val="262626"/>
                </a:solidFill>
                <a:latin typeface="Calibri" charset="0"/>
              </a:rPr>
              <a:t>close together.</a:t>
            </a:r>
            <a:endParaRPr lang="en-US" sz="3600" b="1" dirty="0">
              <a:solidFill>
                <a:srgbClr val="262626"/>
              </a:solidFill>
              <a:latin typeface="Calibri" charset="0"/>
            </a:endParaRPr>
          </a:p>
          <a:p>
            <a:endParaRPr lang="en-US" dirty="0">
              <a:solidFill>
                <a:srgbClr val="262626"/>
              </a:solidFill>
              <a:latin typeface="Calibri" charset="0"/>
            </a:endParaRPr>
          </a:p>
        </p:txBody>
      </p:sp>
      <p:sp>
        <p:nvSpPr>
          <p:cNvPr id="419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22D6EAA5-9010-DD4A-B1F4-5491BEF1DD48}" type="slidenum">
              <a:rPr lang="en-US">
                <a:solidFill>
                  <a:schemeClr val="bg1"/>
                </a:solidFill>
              </a:rPr>
              <a:pPr eaLnBrk="1" hangingPunct="1"/>
              <a:t>19</a:t>
            </a:fld>
            <a:endParaRPr lang="en-US">
              <a:solidFill>
                <a:schemeClr val="bg1"/>
              </a:solidFill>
            </a:endParaRPr>
          </a:p>
        </p:txBody>
      </p:sp>
    </p:spTree>
    <p:extLst>
      <p:ext uri="{BB962C8B-B14F-4D97-AF65-F5344CB8AC3E}">
        <p14:creationId xmlns:p14="http://schemas.microsoft.com/office/powerpoint/2010/main" val="7883559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Important?</a:t>
            </a:r>
            <a:endParaRPr lang="en-US" dirty="0"/>
          </a:p>
        </p:txBody>
      </p:sp>
      <p:sp>
        <p:nvSpPr>
          <p:cNvPr id="3" name="Content Placeholder 2"/>
          <p:cNvSpPr>
            <a:spLocks noGrp="1"/>
          </p:cNvSpPr>
          <p:nvPr>
            <p:ph sz="quarter" idx="13"/>
          </p:nvPr>
        </p:nvSpPr>
        <p:spPr/>
        <p:txBody>
          <a:bodyPr/>
          <a:lstStyle/>
          <a:p>
            <a:pPr marL="457200" indent="-457200">
              <a:buAutoNum type="arabicPeriod"/>
            </a:pPr>
            <a:r>
              <a:rPr lang="en-US" dirty="0" smtClean="0"/>
              <a:t>Bill Gates, Carlos Slim </a:t>
            </a:r>
            <a:r>
              <a:rPr lang="en-US" dirty="0" err="1" smtClean="0"/>
              <a:t>Helu</a:t>
            </a:r>
            <a:r>
              <a:rPr lang="en-US" dirty="0"/>
              <a:t> </a:t>
            </a:r>
            <a:r>
              <a:rPr lang="en-US" dirty="0" smtClean="0"/>
              <a:t>family, Warren Buffett, </a:t>
            </a:r>
            <a:r>
              <a:rPr lang="en-US" dirty="0" err="1" smtClean="0"/>
              <a:t>Amancio</a:t>
            </a:r>
            <a:r>
              <a:rPr lang="en-US" dirty="0" smtClean="0"/>
              <a:t> Ortega, Larry Ellison</a:t>
            </a:r>
          </a:p>
          <a:p>
            <a:pPr marL="0" indent="0">
              <a:buNone/>
            </a:pPr>
            <a:endParaRPr lang="en-US" dirty="0" smtClean="0"/>
          </a:p>
          <a:p>
            <a:pPr marL="457200" indent="-457200">
              <a:buAutoNum type="arabicPeriod"/>
            </a:pPr>
            <a:r>
              <a:rPr lang="en-US" dirty="0" smtClean="0"/>
              <a:t>Marcus </a:t>
            </a:r>
            <a:r>
              <a:rPr lang="en-US" dirty="0" err="1" smtClean="0"/>
              <a:t>Mariota</a:t>
            </a:r>
            <a:r>
              <a:rPr lang="en-US" dirty="0" smtClean="0"/>
              <a:t>, </a:t>
            </a:r>
            <a:r>
              <a:rPr lang="en-US" dirty="0" err="1" smtClean="0"/>
              <a:t>Jameis</a:t>
            </a:r>
            <a:r>
              <a:rPr lang="en-US" dirty="0" smtClean="0"/>
              <a:t> Winston, Johnny </a:t>
            </a:r>
            <a:r>
              <a:rPr lang="en-US" dirty="0" err="1" smtClean="0"/>
              <a:t>Manziel</a:t>
            </a:r>
            <a:r>
              <a:rPr lang="en-US" dirty="0" smtClean="0"/>
              <a:t>, Robert Griffin III, Cam Newton</a:t>
            </a:r>
          </a:p>
          <a:p>
            <a:pPr marL="0" indent="0">
              <a:buNone/>
            </a:pPr>
            <a:endParaRPr lang="en-US" dirty="0" smtClean="0"/>
          </a:p>
          <a:p>
            <a:pPr marL="457200" indent="-457200">
              <a:buAutoNum type="arabicPeriod"/>
            </a:pPr>
            <a:r>
              <a:rPr lang="en-US" dirty="0" err="1" smtClean="0"/>
              <a:t>Kira</a:t>
            </a:r>
            <a:r>
              <a:rPr lang="en-US" dirty="0" smtClean="0"/>
              <a:t> </a:t>
            </a:r>
            <a:r>
              <a:rPr lang="en-US" dirty="0" err="1" smtClean="0"/>
              <a:t>Kazantsev</a:t>
            </a:r>
            <a:r>
              <a:rPr lang="en-US" dirty="0" smtClean="0"/>
              <a:t>, Nina </a:t>
            </a:r>
            <a:r>
              <a:rPr lang="en-US" dirty="0" err="1" smtClean="0"/>
              <a:t>Davuluri</a:t>
            </a:r>
            <a:r>
              <a:rPr lang="en-US" dirty="0" smtClean="0"/>
              <a:t>, Mallory Hagan, Laura </a:t>
            </a:r>
            <a:r>
              <a:rPr lang="en-US" dirty="0" err="1" smtClean="0"/>
              <a:t>Kaeppeler</a:t>
            </a:r>
            <a:r>
              <a:rPr lang="en-US" dirty="0" smtClean="0"/>
              <a:t>, Teresa Scanlon</a:t>
            </a:r>
          </a:p>
          <a:p>
            <a:pPr marL="0" indent="0">
              <a:buNone/>
            </a:pPr>
            <a:endParaRPr lang="en-US" dirty="0" smtClean="0"/>
          </a:p>
          <a:p>
            <a:pPr marL="457200" indent="-457200">
              <a:buAutoNum type="arabicPeriod"/>
            </a:pPr>
            <a:r>
              <a:rPr lang="en-US" dirty="0" err="1" smtClean="0"/>
              <a:t>Kailash</a:t>
            </a:r>
            <a:r>
              <a:rPr lang="en-US" dirty="0" smtClean="0"/>
              <a:t> </a:t>
            </a:r>
            <a:r>
              <a:rPr lang="en-US" dirty="0" err="1" smtClean="0"/>
              <a:t>Satyarthi</a:t>
            </a:r>
            <a:r>
              <a:rPr lang="en-US" dirty="0" smtClean="0"/>
              <a:t> &amp; </a:t>
            </a:r>
            <a:r>
              <a:rPr lang="en-US" dirty="0" err="1" smtClean="0"/>
              <a:t>Malala</a:t>
            </a:r>
            <a:r>
              <a:rPr lang="en-US" dirty="0" smtClean="0"/>
              <a:t> </a:t>
            </a:r>
            <a:r>
              <a:rPr lang="en-US" dirty="0" err="1" smtClean="0"/>
              <a:t>Yousafzai</a:t>
            </a:r>
            <a:r>
              <a:rPr lang="en-US" dirty="0" smtClean="0"/>
              <a:t>, Organization for Prohibition of Chemical Weapons, European Union, Ellen </a:t>
            </a:r>
            <a:r>
              <a:rPr lang="en-US" dirty="0" err="1" smtClean="0"/>
              <a:t>Sirleaf</a:t>
            </a:r>
            <a:r>
              <a:rPr lang="en-US" dirty="0" smtClean="0"/>
              <a:t>, </a:t>
            </a:r>
            <a:r>
              <a:rPr lang="en-US" dirty="0" err="1" smtClean="0"/>
              <a:t>Leymah</a:t>
            </a:r>
            <a:r>
              <a:rPr lang="en-US" dirty="0" smtClean="0"/>
              <a:t> </a:t>
            </a:r>
            <a:r>
              <a:rPr lang="en-US" dirty="0" err="1" smtClean="0"/>
              <a:t>Gbowee</a:t>
            </a:r>
            <a:r>
              <a:rPr lang="en-US" dirty="0"/>
              <a:t> </a:t>
            </a:r>
            <a:r>
              <a:rPr lang="en-US" dirty="0" smtClean="0"/>
              <a:t>&amp; </a:t>
            </a:r>
            <a:r>
              <a:rPr lang="en-US" dirty="0" err="1" smtClean="0"/>
              <a:t>Tawakko</a:t>
            </a:r>
            <a:r>
              <a:rPr lang="en-US" dirty="0" smtClean="0"/>
              <a:t> Karman, Liu </a:t>
            </a:r>
            <a:r>
              <a:rPr lang="en-US" dirty="0" err="1" smtClean="0"/>
              <a:t>Xiaobo</a:t>
            </a:r>
            <a:endParaRPr lang="en-US" dirty="0"/>
          </a:p>
        </p:txBody>
      </p:sp>
    </p:spTree>
    <p:extLst>
      <p:ext uri="{BB962C8B-B14F-4D97-AF65-F5344CB8AC3E}">
        <p14:creationId xmlns:p14="http://schemas.microsoft.com/office/powerpoint/2010/main" val="215300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Texts and Lessons</a:t>
            </a:r>
            <a:endParaRPr lang="en-US" dirty="0"/>
          </a:p>
        </p:txBody>
      </p:sp>
      <p:pic>
        <p:nvPicPr>
          <p:cNvPr id="4" name="Content Placeholder 3" descr="labels.jpg"/>
          <p:cNvPicPr>
            <a:picLocks noGrp="1" noChangeAspect="1"/>
          </p:cNvPicPr>
          <p:nvPr>
            <p:ph sz="quarter" idx="13"/>
          </p:nvPr>
        </p:nvPicPr>
        <p:blipFill>
          <a:blip r:embed="rId3">
            <a:extLst>
              <a:ext uri="{28A0092B-C50C-407E-A947-70E740481C1C}">
                <a14:useLocalDpi xmlns:a14="http://schemas.microsoft.com/office/drawing/2010/main" val="0"/>
              </a:ext>
            </a:extLst>
          </a:blip>
          <a:srcRect l="-44040" r="-44040"/>
          <a:stretch>
            <a:fillRect/>
          </a:stretch>
        </p:blipFill>
        <p:spPr/>
      </p:pic>
    </p:spTree>
    <p:extLst>
      <p:ext uri="{BB962C8B-B14F-4D97-AF65-F5344CB8AC3E}">
        <p14:creationId xmlns:p14="http://schemas.microsoft.com/office/powerpoint/2010/main" val="8331780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bels-v.jpg"/>
          <p:cNvPicPr>
            <a:picLocks noGrp="1" noChangeAspect="1"/>
          </p:cNvPicPr>
          <p:nvPr>
            <p:ph sz="quarter" idx="13"/>
          </p:nvPr>
        </p:nvPicPr>
        <p:blipFill>
          <a:blip r:embed="rId3">
            <a:extLst>
              <a:ext uri="{28A0092B-C50C-407E-A947-70E740481C1C}">
                <a14:useLocalDpi xmlns:a14="http://schemas.microsoft.com/office/drawing/2010/main" val="0"/>
              </a:ext>
            </a:extLst>
          </a:blip>
          <a:srcRect l="-37037" r="-37037"/>
          <a:stretch>
            <a:fillRect/>
          </a:stretch>
        </p:blipFill>
        <p:spPr/>
      </p:pic>
    </p:spTree>
    <p:extLst>
      <p:ext uri="{BB962C8B-B14F-4D97-AF65-F5344CB8AC3E}">
        <p14:creationId xmlns:p14="http://schemas.microsoft.com/office/powerpoint/2010/main" val="25402795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tting bull.jpg"/>
          <p:cNvPicPr>
            <a:picLocks noGrp="1" noChangeAspect="1"/>
          </p:cNvPicPr>
          <p:nvPr>
            <p:ph sz="quarter" idx="13"/>
          </p:nvPr>
        </p:nvPicPr>
        <p:blipFill>
          <a:blip r:embed="rId3">
            <a:extLst>
              <a:ext uri="{28A0092B-C50C-407E-A947-70E740481C1C}">
                <a14:useLocalDpi xmlns:a14="http://schemas.microsoft.com/office/drawing/2010/main" val="0"/>
              </a:ext>
            </a:extLst>
          </a:blip>
          <a:srcRect t="14257" b="14257"/>
          <a:stretch>
            <a:fillRect/>
          </a:stretch>
        </p:blipFill>
        <p:spPr/>
      </p:pic>
    </p:spTree>
    <p:extLst>
      <p:ext uri="{BB962C8B-B14F-4D97-AF65-F5344CB8AC3E}">
        <p14:creationId xmlns:p14="http://schemas.microsoft.com/office/powerpoint/2010/main" val="1038324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marL="457200" indent="-457200">
              <a:buAutoNum type="arabicPeriod"/>
            </a:pPr>
            <a:r>
              <a:rPr lang="en-US" dirty="0" smtClean="0"/>
              <a:t>How many people are in the piece?</a:t>
            </a:r>
          </a:p>
          <a:p>
            <a:pPr marL="457200" indent="-457200">
              <a:buAutoNum type="arabicPeriod"/>
            </a:pPr>
            <a:r>
              <a:rPr lang="en-US" dirty="0" smtClean="0"/>
              <a:t>How would you describe them?</a:t>
            </a:r>
          </a:p>
          <a:p>
            <a:pPr marL="457200" indent="-457200">
              <a:buAutoNum type="arabicPeriod"/>
            </a:pPr>
            <a:r>
              <a:rPr lang="en-US" dirty="0" smtClean="0"/>
              <a:t>How is each one dressed?</a:t>
            </a:r>
          </a:p>
          <a:p>
            <a:pPr marL="457200" indent="-457200">
              <a:buAutoNum type="arabicPeriod"/>
            </a:pPr>
            <a:r>
              <a:rPr lang="en-US" dirty="0" smtClean="0"/>
              <a:t>What do people do for a living?</a:t>
            </a:r>
          </a:p>
          <a:p>
            <a:pPr marL="457200" indent="-457200">
              <a:buAutoNum type="arabicPeriod"/>
            </a:pPr>
            <a:r>
              <a:rPr lang="en-US" dirty="0" smtClean="0"/>
              <a:t>What kind of setting is depicted? Where do these people live?</a:t>
            </a:r>
          </a:p>
          <a:p>
            <a:pPr marL="457200" indent="-457200">
              <a:buAutoNum type="arabicPeriod"/>
            </a:pPr>
            <a:r>
              <a:rPr lang="en-US" dirty="0" smtClean="0"/>
              <a:t>What colors do you remember in the setting?</a:t>
            </a:r>
          </a:p>
          <a:p>
            <a:pPr marL="457200" indent="-457200">
              <a:buAutoNum type="arabicPeriod"/>
            </a:pPr>
            <a:r>
              <a:rPr lang="en-US" dirty="0" smtClean="0"/>
              <a:t>What kind of feelings do you get from the setting:  tidy, chaotic, calm? Those are just examples.</a:t>
            </a:r>
          </a:p>
          <a:p>
            <a:pPr marL="457200" indent="-457200">
              <a:buAutoNum type="arabicPeriod"/>
            </a:pPr>
            <a:r>
              <a:rPr lang="en-US" dirty="0" smtClean="0"/>
              <a:t>What is this piece about?</a:t>
            </a:r>
          </a:p>
          <a:p>
            <a:pPr marL="457200" indent="-457200">
              <a:buAutoNum type="arabicPeriod"/>
            </a:pPr>
            <a:r>
              <a:rPr lang="en-US" dirty="0" smtClean="0"/>
              <a:t>What’s the overall feeling you got looking at this piece?</a:t>
            </a:r>
            <a:endParaRPr lang="en-US" dirty="0"/>
          </a:p>
        </p:txBody>
      </p:sp>
      <p:pic>
        <p:nvPicPr>
          <p:cNvPr id="4" name="Picture 3"/>
          <p:cNvPicPr>
            <a:picLocks noChangeAspect="1"/>
          </p:cNvPicPr>
          <p:nvPr/>
        </p:nvPicPr>
        <p:blipFill>
          <a:blip r:embed="rId3"/>
          <a:stretch>
            <a:fillRect/>
          </a:stretch>
        </p:blipFill>
        <p:spPr>
          <a:xfrm>
            <a:off x="5971381" y="461849"/>
            <a:ext cx="897704" cy="2181763"/>
          </a:xfrm>
          <a:prstGeom prst="rect">
            <a:avLst/>
          </a:prstGeom>
        </p:spPr>
      </p:pic>
    </p:spTree>
    <p:extLst>
      <p:ext uri="{BB962C8B-B14F-4D97-AF65-F5344CB8AC3E}">
        <p14:creationId xmlns:p14="http://schemas.microsoft.com/office/powerpoint/2010/main" val="40579186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Sure You Can Ask Me a Personal Question</a:t>
            </a:r>
            <a:br>
              <a:rPr lang="en-US" dirty="0" smtClean="0"/>
            </a:br>
            <a:r>
              <a:rPr lang="en-US" sz="2700" i="1" dirty="0" smtClean="0"/>
              <a:t>Diane Burns</a:t>
            </a:r>
            <a:endParaRPr lang="en-US" sz="2700" i="1" dirty="0"/>
          </a:p>
        </p:txBody>
      </p:sp>
      <p:pic>
        <p:nvPicPr>
          <p:cNvPr id="4" name="Content Placeholder 3" descr="personal question.jpg"/>
          <p:cNvPicPr>
            <a:picLocks noGrp="1" noChangeAspect="1"/>
          </p:cNvPicPr>
          <p:nvPr>
            <p:ph sz="quarter" idx="13"/>
          </p:nvPr>
        </p:nvPicPr>
        <p:blipFill>
          <a:blip r:embed="rId3">
            <a:extLst>
              <a:ext uri="{28A0092B-C50C-407E-A947-70E740481C1C}">
                <a14:useLocalDpi xmlns:a14="http://schemas.microsoft.com/office/drawing/2010/main" val="0"/>
              </a:ext>
            </a:extLst>
          </a:blip>
          <a:srcRect l="-10026" r="-10026"/>
          <a:stretch>
            <a:fillRect/>
          </a:stretch>
        </p:blipFill>
        <p:spPr/>
      </p:pic>
    </p:spTree>
    <p:extLst>
      <p:ext uri="{BB962C8B-B14F-4D97-AF65-F5344CB8AC3E}">
        <p14:creationId xmlns:p14="http://schemas.microsoft.com/office/powerpoint/2010/main" val="3474184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1-Mandeep-Chahal-ucdavis.jpg">
            <a:hlinkClick r:id="rId3"/>
          </p:cNvPr>
          <p:cNvPicPr>
            <a:picLocks noGrp="1" noChangeAspect="1"/>
          </p:cNvPicPr>
          <p:nvPr>
            <p:ph sz="quarter" idx="13"/>
          </p:nvPr>
        </p:nvPicPr>
        <p:blipFill>
          <a:blip r:embed="rId4">
            <a:extLst>
              <a:ext uri="{28A0092B-C50C-407E-A947-70E740481C1C}">
                <a14:useLocalDpi xmlns:a14="http://schemas.microsoft.com/office/drawing/2010/main" val="0"/>
              </a:ext>
            </a:extLst>
          </a:blip>
          <a:srcRect l="-66049" r="-66049"/>
          <a:stretch>
            <a:fillRect/>
          </a:stretch>
        </p:blipFill>
        <p:spPr/>
      </p:pic>
    </p:spTree>
    <p:extLst>
      <p:ext uri="{BB962C8B-B14F-4D97-AF65-F5344CB8AC3E}">
        <p14:creationId xmlns:p14="http://schemas.microsoft.com/office/powerpoint/2010/main" val="29362384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“On Making Him a Good Man by Calling Him a Good Man”</a:t>
            </a:r>
            <a:br>
              <a:rPr lang="en-US" sz="3100" dirty="0" smtClean="0"/>
            </a:br>
            <a:r>
              <a:rPr lang="en-US" sz="2700" dirty="0" smtClean="0"/>
              <a:t>Dave Eggers</a:t>
            </a:r>
            <a:endParaRPr lang="en-US" sz="2700" dirty="0"/>
          </a:p>
        </p:txBody>
      </p:sp>
      <p:pic>
        <p:nvPicPr>
          <p:cNvPr id="4" name="Content Placeholder 3"/>
          <p:cNvPicPr>
            <a:picLocks noGrp="1" noChangeAspect="1"/>
          </p:cNvPicPr>
          <p:nvPr>
            <p:ph sz="quarter" idx="13"/>
          </p:nvPr>
        </p:nvPicPr>
        <p:blipFill>
          <a:blip r:embed="rId3"/>
          <a:srcRect l="-15281" r="-15281"/>
          <a:stretch>
            <a:fillRect/>
          </a:stretch>
        </p:blipFill>
        <p:spPr>
          <a:xfrm>
            <a:off x="1415913" y="1298576"/>
            <a:ext cx="6646638" cy="3818072"/>
          </a:xfrm>
        </p:spPr>
      </p:pic>
      <p:sp>
        <p:nvSpPr>
          <p:cNvPr id="5" name="TextBox 4"/>
          <p:cNvSpPr txBox="1"/>
          <p:nvPr/>
        </p:nvSpPr>
        <p:spPr>
          <a:xfrm>
            <a:off x="994013" y="5521369"/>
            <a:ext cx="7399875" cy="400110"/>
          </a:xfrm>
          <a:prstGeom prst="rect">
            <a:avLst/>
          </a:prstGeom>
          <a:noFill/>
        </p:spPr>
        <p:txBody>
          <a:bodyPr wrap="square" rtlCol="0">
            <a:spAutoFit/>
          </a:bodyPr>
          <a:lstStyle/>
          <a:p>
            <a:pPr algn="ctr"/>
            <a:r>
              <a:rPr lang="en-US" sz="2000" b="1" dirty="0" smtClean="0"/>
              <a:t>Can we influence those around us by the way we label them?</a:t>
            </a:r>
            <a:endParaRPr lang="en-US" sz="2000" b="1" dirty="0"/>
          </a:p>
        </p:txBody>
      </p:sp>
    </p:spTree>
    <p:extLst>
      <p:ext uri="{BB962C8B-B14F-4D97-AF65-F5344CB8AC3E}">
        <p14:creationId xmlns:p14="http://schemas.microsoft.com/office/powerpoint/2010/main" val="36260400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Written Conversation</a:t>
            </a:r>
            <a:endParaRPr lang="en-US" dirty="0"/>
          </a:p>
        </p:txBody>
      </p:sp>
      <p:sp>
        <p:nvSpPr>
          <p:cNvPr id="3" name="Content Placeholder 2"/>
          <p:cNvSpPr>
            <a:spLocks noGrp="1"/>
          </p:cNvSpPr>
          <p:nvPr>
            <p:ph sz="quarter" idx="13"/>
          </p:nvPr>
        </p:nvSpPr>
        <p:spPr/>
        <p:txBody>
          <a:bodyPr/>
          <a:lstStyle/>
          <a:p>
            <a:pPr algn="ctr"/>
            <a:r>
              <a:rPr lang="en-US" i="1" dirty="0" smtClean="0"/>
              <a:t>Pulling from all these texts, do you think a community can help its members become better people by viewing each other and speaking about each other more positively?</a:t>
            </a:r>
          </a:p>
          <a:p>
            <a:pPr algn="ctr"/>
            <a:endParaRPr lang="en-US" i="1" dirty="0"/>
          </a:p>
          <a:p>
            <a:pPr algn="ctr"/>
            <a:endParaRPr lang="en-US" i="1" dirty="0"/>
          </a:p>
        </p:txBody>
      </p:sp>
      <p:pic>
        <p:nvPicPr>
          <p:cNvPr id="4" name="Picture 3"/>
          <p:cNvPicPr>
            <a:picLocks noChangeAspect="1"/>
          </p:cNvPicPr>
          <p:nvPr/>
        </p:nvPicPr>
        <p:blipFill>
          <a:blip r:embed="rId3"/>
          <a:stretch>
            <a:fillRect/>
          </a:stretch>
        </p:blipFill>
        <p:spPr>
          <a:xfrm>
            <a:off x="2110130" y="2613448"/>
            <a:ext cx="5487626" cy="4115720"/>
          </a:xfrm>
          <a:prstGeom prst="rect">
            <a:avLst/>
          </a:prstGeom>
        </p:spPr>
      </p:pic>
    </p:spTree>
    <p:extLst>
      <p:ext uri="{BB962C8B-B14F-4D97-AF65-F5344CB8AC3E}">
        <p14:creationId xmlns:p14="http://schemas.microsoft.com/office/powerpoint/2010/main" val="2341367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 Task Resources</a:t>
            </a:r>
            <a:endParaRPr lang="en-US" dirty="0"/>
          </a:p>
        </p:txBody>
      </p:sp>
      <p:sp>
        <p:nvSpPr>
          <p:cNvPr id="3" name="Content Placeholder 2"/>
          <p:cNvSpPr>
            <a:spLocks noGrp="1"/>
          </p:cNvSpPr>
          <p:nvPr>
            <p:ph sz="quarter" idx="13"/>
          </p:nvPr>
        </p:nvSpPr>
        <p:spPr/>
        <p:txBody>
          <a:bodyPr/>
          <a:lstStyle/>
          <a:p>
            <a:r>
              <a:rPr lang="en-US" dirty="0" smtClean="0">
                <a:hlinkClick r:id="rId2"/>
              </a:rPr>
              <a:t>CORE ELA Performance Assessment Modules</a:t>
            </a:r>
            <a:endParaRPr lang="en-US" dirty="0" smtClean="0"/>
          </a:p>
          <a:p>
            <a:endParaRPr lang="en-US" dirty="0"/>
          </a:p>
          <a:p>
            <a:r>
              <a:rPr lang="en-US" dirty="0" smtClean="0">
                <a:hlinkClick r:id="rId3"/>
              </a:rPr>
              <a:t>MDE Sample Performance Tasks</a:t>
            </a:r>
            <a:endParaRPr lang="en-US" dirty="0" smtClean="0"/>
          </a:p>
          <a:p>
            <a:endParaRPr lang="en-US" dirty="0"/>
          </a:p>
          <a:p>
            <a:r>
              <a:rPr lang="en-US" dirty="0" smtClean="0">
                <a:hlinkClick r:id="rId4"/>
              </a:rPr>
              <a:t>Reading and Writing Project Common Core Aligned Assessments</a:t>
            </a:r>
            <a:endParaRPr lang="en-US" dirty="0" smtClean="0"/>
          </a:p>
          <a:p>
            <a:endParaRPr lang="en-US" dirty="0"/>
          </a:p>
          <a:p>
            <a:endParaRPr lang="en-US" dirty="0"/>
          </a:p>
        </p:txBody>
      </p:sp>
    </p:spTree>
    <p:extLst>
      <p:ext uri="{BB962C8B-B14F-4D97-AF65-F5344CB8AC3E}">
        <p14:creationId xmlns:p14="http://schemas.microsoft.com/office/powerpoint/2010/main" val="39068016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3"/>
              </a:rPr>
              <a:t>Summer Reading</a:t>
            </a:r>
            <a:endParaRPr lang="en-US" dirty="0"/>
          </a:p>
        </p:txBody>
      </p:sp>
      <p:pic>
        <p:nvPicPr>
          <p:cNvPr id="4" name="Content Placeholder 3"/>
          <p:cNvPicPr>
            <a:picLocks noGrp="1" noChangeAspect="1"/>
          </p:cNvPicPr>
          <p:nvPr>
            <p:ph sz="quarter" idx="13"/>
          </p:nvPr>
        </p:nvPicPr>
        <p:blipFill>
          <a:blip r:embed="rId4"/>
          <a:srcRect l="-37037" r="-37037"/>
          <a:stretch>
            <a:fillRect/>
          </a:stretch>
        </p:blipFill>
        <p:spPr/>
      </p:pic>
    </p:spTree>
    <p:extLst>
      <p:ext uri="{BB962C8B-B14F-4D97-AF65-F5344CB8AC3E}">
        <p14:creationId xmlns:p14="http://schemas.microsoft.com/office/powerpoint/2010/main" val="61700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Here’s another quiz!</a:t>
            </a:r>
            <a:endParaRPr lang="en-US" dirty="0"/>
          </a:p>
        </p:txBody>
      </p:sp>
      <p:pic>
        <p:nvPicPr>
          <p:cNvPr id="4" name="Content Placeholder 3" descr="quote-you-don-t-have-to-be-a-person-of-influence-to-be-influential-in-fact-the-most-influential-scott-adams-1199.jpg"/>
          <p:cNvPicPr>
            <a:picLocks noGrp="1" noChangeAspect="1"/>
          </p:cNvPicPr>
          <p:nvPr>
            <p:ph sz="quarter" idx="13"/>
          </p:nvPr>
        </p:nvPicPr>
        <p:blipFill>
          <a:blip r:embed="rId3">
            <a:extLst>
              <a:ext uri="{28A0092B-C50C-407E-A947-70E740481C1C}">
                <a14:useLocalDpi xmlns:a14="http://schemas.microsoft.com/office/drawing/2010/main" val="0"/>
              </a:ext>
            </a:extLst>
          </a:blip>
          <a:srcRect t="-11037" b="-11037"/>
          <a:stretch>
            <a:fillRect/>
          </a:stretch>
        </p:blipFill>
        <p:spPr>
          <a:xfrm>
            <a:off x="276335" y="1298448"/>
            <a:ext cx="8595360" cy="4937760"/>
          </a:xfrm>
        </p:spPr>
      </p:pic>
    </p:spTree>
    <p:extLst>
      <p:ext uri="{BB962C8B-B14F-4D97-AF65-F5344CB8AC3E}">
        <p14:creationId xmlns:p14="http://schemas.microsoft.com/office/powerpoint/2010/main" val="109124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a:t>
            </a:r>
            <a:endParaRPr lang="en-US" dirty="0"/>
          </a:p>
        </p:txBody>
      </p:sp>
      <p:sp>
        <p:nvSpPr>
          <p:cNvPr id="3" name="Content Placeholder 2"/>
          <p:cNvSpPr>
            <a:spLocks noGrp="1"/>
          </p:cNvSpPr>
          <p:nvPr>
            <p:ph sz="quarter" idx="13"/>
          </p:nvPr>
        </p:nvSpPr>
        <p:spPr/>
        <p:txBody>
          <a:bodyPr/>
          <a:lstStyle/>
          <a:p>
            <a:r>
              <a:rPr lang="en-US" dirty="0" smtClean="0"/>
              <a:t>Summer Institute</a:t>
            </a:r>
          </a:p>
          <a:p>
            <a:endParaRPr lang="en-US" dirty="0"/>
          </a:p>
          <a:p>
            <a:r>
              <a:rPr lang="en-US" dirty="0" smtClean="0"/>
              <a:t>Book Study</a:t>
            </a:r>
          </a:p>
          <a:p>
            <a:endParaRPr lang="en-US" dirty="0"/>
          </a:p>
          <a:p>
            <a:r>
              <a:rPr lang="en-US" dirty="0" smtClean="0"/>
              <a:t>Classroom Observations?</a:t>
            </a:r>
            <a:endParaRPr lang="en-US" dirty="0"/>
          </a:p>
        </p:txBody>
      </p:sp>
    </p:spTree>
    <p:extLst>
      <p:ext uri="{BB962C8B-B14F-4D97-AF65-F5344CB8AC3E}">
        <p14:creationId xmlns:p14="http://schemas.microsoft.com/office/powerpoint/2010/main" val="3218666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rcRect l="-8153" r="-8153"/>
          <a:stretch>
            <a:fillRect/>
          </a:stretch>
        </p:blipFill>
        <p:spPr>
          <a:xfrm>
            <a:off x="548640" y="1040784"/>
            <a:ext cx="8595360" cy="4937760"/>
          </a:xfrm>
        </p:spPr>
      </p:pic>
    </p:spTree>
    <p:extLst>
      <p:ext uri="{BB962C8B-B14F-4D97-AF65-F5344CB8AC3E}">
        <p14:creationId xmlns:p14="http://schemas.microsoft.com/office/powerpoint/2010/main" val="32766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Targets  </a:t>
            </a:r>
            <a:endParaRPr lang="en-US" dirty="0"/>
          </a:p>
        </p:txBody>
      </p:sp>
      <p:sp>
        <p:nvSpPr>
          <p:cNvPr id="3" name="Content Placeholder 2"/>
          <p:cNvSpPr>
            <a:spLocks noGrp="1"/>
          </p:cNvSpPr>
          <p:nvPr>
            <p:ph sz="quarter" idx="13"/>
          </p:nvPr>
        </p:nvSpPr>
        <p:spPr/>
        <p:txBody>
          <a:bodyPr/>
          <a:lstStyle/>
          <a:p>
            <a:pPr marL="457200" indent="-457200">
              <a:buFont typeface="+mj-lt"/>
              <a:buAutoNum type="arabicPeriod"/>
            </a:pPr>
            <a:r>
              <a:rPr lang="en-US" dirty="0" smtClean="0"/>
              <a:t>I can prepare my students for the M-Step and SAT assessments.</a:t>
            </a:r>
          </a:p>
          <a:p>
            <a:pPr marL="0" indent="0">
              <a:buNone/>
            </a:pPr>
            <a:endParaRPr lang="en-US" dirty="0" smtClean="0"/>
          </a:p>
          <a:p>
            <a:pPr marL="457200" indent="-457200">
              <a:buFont typeface="+mj-lt"/>
              <a:buAutoNum type="arabicPeriod"/>
            </a:pPr>
            <a:r>
              <a:rPr lang="en-US" dirty="0" smtClean="0"/>
              <a:t>I can create and use Text Dependent Questions with my students to promote close reading.</a:t>
            </a:r>
          </a:p>
          <a:p>
            <a:pPr marL="0" indent="0">
              <a:buNone/>
            </a:pPr>
            <a:endParaRPr lang="en-US" dirty="0" smtClean="0"/>
          </a:p>
          <a:p>
            <a:pPr marL="457200" indent="-457200">
              <a:buFont typeface="+mj-lt"/>
              <a:buAutoNum type="arabicPeriod"/>
            </a:pPr>
            <a:r>
              <a:rPr lang="en-US" dirty="0" smtClean="0"/>
              <a:t>I know how to use text sets to offer multiple entry points for students, and provide for a deep and sustained engagement in reading and thinking.</a:t>
            </a:r>
          </a:p>
          <a:p>
            <a:pPr marL="0" indent="0">
              <a:buNone/>
            </a:pPr>
            <a:endParaRPr lang="en-US" dirty="0" smtClean="0"/>
          </a:p>
          <a:p>
            <a:pPr marL="457200" indent="-457200">
              <a:buFont typeface="+mj-lt"/>
              <a:buAutoNum type="arabicPeriod"/>
            </a:pPr>
            <a:r>
              <a:rPr lang="en-US" dirty="0" smtClean="0"/>
              <a:t>I can</a:t>
            </a:r>
            <a:r>
              <a:rPr lang="en-US" dirty="0"/>
              <a:t> </a:t>
            </a:r>
            <a:r>
              <a:rPr lang="en-US" dirty="0" smtClean="0"/>
              <a:t>promote summer reading in my classroom and building.</a:t>
            </a:r>
          </a:p>
        </p:txBody>
      </p:sp>
      <p:pic>
        <p:nvPicPr>
          <p:cNvPr id="4" name="Picture 3"/>
          <p:cNvPicPr>
            <a:picLocks noChangeAspect="1"/>
          </p:cNvPicPr>
          <p:nvPr/>
        </p:nvPicPr>
        <p:blipFill>
          <a:blip r:embed="rId3"/>
          <a:stretch>
            <a:fillRect/>
          </a:stretch>
        </p:blipFill>
        <p:spPr>
          <a:xfrm>
            <a:off x="237615" y="89085"/>
            <a:ext cx="1104459" cy="1047306"/>
          </a:xfrm>
          <a:prstGeom prst="rect">
            <a:avLst/>
          </a:prstGeom>
        </p:spPr>
      </p:pic>
    </p:spTree>
    <p:extLst>
      <p:ext uri="{BB962C8B-B14F-4D97-AF65-F5344CB8AC3E}">
        <p14:creationId xmlns:p14="http://schemas.microsoft.com/office/powerpoint/2010/main" val="33826736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Introduction</a:t>
            </a:r>
          </a:p>
          <a:p>
            <a:endParaRPr lang="en-US" dirty="0"/>
          </a:p>
          <a:p>
            <a:r>
              <a:rPr lang="en-US" dirty="0" smtClean="0"/>
              <a:t>Adolescent Literacy:  Matt Norcross, McLean &amp; </a:t>
            </a:r>
            <a:r>
              <a:rPr lang="en-US" dirty="0" err="1" smtClean="0"/>
              <a:t>Eakin</a:t>
            </a:r>
            <a:endParaRPr lang="en-US" dirty="0" smtClean="0"/>
          </a:p>
          <a:p>
            <a:endParaRPr lang="en-US" dirty="0"/>
          </a:p>
          <a:p>
            <a:r>
              <a:rPr lang="en-US" dirty="0" smtClean="0"/>
              <a:t>M-Step</a:t>
            </a:r>
          </a:p>
          <a:p>
            <a:endParaRPr lang="en-US" dirty="0"/>
          </a:p>
          <a:p>
            <a:r>
              <a:rPr lang="en-US" dirty="0" smtClean="0"/>
              <a:t>SAT</a:t>
            </a:r>
          </a:p>
          <a:p>
            <a:endParaRPr lang="en-US" dirty="0"/>
          </a:p>
          <a:p>
            <a:r>
              <a:rPr lang="en-US" dirty="0" smtClean="0"/>
              <a:t>Text Dependent Questions</a:t>
            </a:r>
          </a:p>
          <a:p>
            <a:endParaRPr lang="en-US" dirty="0"/>
          </a:p>
          <a:p>
            <a:r>
              <a:rPr lang="en-US" dirty="0" smtClean="0"/>
              <a:t>Close Reading </a:t>
            </a:r>
          </a:p>
          <a:p>
            <a:endParaRPr lang="en-US" dirty="0"/>
          </a:p>
          <a:p>
            <a:r>
              <a:rPr lang="en-US" dirty="0" smtClean="0"/>
              <a:t>Summer Reading</a:t>
            </a:r>
            <a:endParaRPr lang="en-US" dirty="0"/>
          </a:p>
        </p:txBody>
      </p:sp>
    </p:spTree>
    <p:extLst>
      <p:ext uri="{BB962C8B-B14F-4D97-AF65-F5344CB8AC3E}">
        <p14:creationId xmlns:p14="http://schemas.microsoft.com/office/powerpoint/2010/main" val="2745561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 Norcross, McLean &amp; </a:t>
            </a:r>
            <a:r>
              <a:rPr lang="en-US" dirty="0" err="1" smtClean="0"/>
              <a:t>Eakin</a:t>
            </a:r>
            <a:r>
              <a:rPr lang="en-US" dirty="0" smtClean="0"/>
              <a:t> Books</a:t>
            </a:r>
            <a:endParaRPr lang="en-US" dirty="0"/>
          </a:p>
        </p:txBody>
      </p:sp>
      <p:sp>
        <p:nvSpPr>
          <p:cNvPr id="3" name="Content Placeholder 2"/>
          <p:cNvSpPr>
            <a:spLocks noGrp="1"/>
          </p:cNvSpPr>
          <p:nvPr>
            <p:ph sz="quarter" idx="13"/>
          </p:nvPr>
        </p:nvSpPr>
        <p:spPr/>
        <p:txBody>
          <a:bodyPr>
            <a:normAutofit/>
          </a:bodyPr>
          <a:lstStyle/>
          <a:p>
            <a:pPr marL="0" indent="0" algn="ctr">
              <a:buNone/>
            </a:pPr>
            <a:endParaRPr lang="en-US" sz="3600" dirty="0" smtClean="0"/>
          </a:p>
          <a:p>
            <a:pPr marL="0" indent="0" algn="ctr">
              <a:buNone/>
            </a:pPr>
            <a:r>
              <a:rPr lang="en-US" sz="2800" dirty="0" smtClean="0">
                <a:latin typeface="Chalkduster"/>
                <a:cs typeface="Chalkduster"/>
              </a:rPr>
              <a:t>"</a:t>
            </a:r>
            <a:r>
              <a:rPr lang="en-US" sz="2800" dirty="0">
                <a:latin typeface="Chalkduster"/>
                <a:cs typeface="Chalkduster"/>
              </a:rPr>
              <a:t>We read to train the mind, </a:t>
            </a:r>
            <a:endParaRPr lang="en-US" sz="2800" dirty="0" smtClean="0">
              <a:latin typeface="Chalkduster"/>
              <a:cs typeface="Chalkduster"/>
            </a:endParaRPr>
          </a:p>
          <a:p>
            <a:pPr marL="0" indent="0" algn="ctr">
              <a:buNone/>
            </a:pPr>
            <a:r>
              <a:rPr lang="en-US" sz="2800" dirty="0" smtClean="0">
                <a:latin typeface="Chalkduster"/>
                <a:cs typeface="Chalkduster"/>
              </a:rPr>
              <a:t>to </a:t>
            </a:r>
            <a:r>
              <a:rPr lang="en-US" sz="2800" dirty="0">
                <a:latin typeface="Chalkduster"/>
                <a:cs typeface="Chalkduster"/>
              </a:rPr>
              <a:t>fill the mind, </a:t>
            </a:r>
          </a:p>
          <a:p>
            <a:pPr marL="0" indent="0" algn="ctr">
              <a:buNone/>
            </a:pPr>
            <a:r>
              <a:rPr lang="en-US" sz="2800" dirty="0">
                <a:latin typeface="Chalkduster"/>
                <a:cs typeface="Chalkduster"/>
              </a:rPr>
              <a:t>to rest the mind, </a:t>
            </a:r>
            <a:endParaRPr lang="en-US" sz="2800" dirty="0" smtClean="0">
              <a:latin typeface="Chalkduster"/>
              <a:cs typeface="Chalkduster"/>
            </a:endParaRPr>
          </a:p>
          <a:p>
            <a:pPr marL="0" indent="0" algn="ctr">
              <a:buNone/>
            </a:pPr>
            <a:r>
              <a:rPr lang="en-US" sz="2800" dirty="0" smtClean="0">
                <a:latin typeface="Chalkduster"/>
                <a:cs typeface="Chalkduster"/>
              </a:rPr>
              <a:t>to </a:t>
            </a:r>
            <a:r>
              <a:rPr lang="en-US" sz="2800" dirty="0">
                <a:latin typeface="Chalkduster"/>
                <a:cs typeface="Chalkduster"/>
              </a:rPr>
              <a:t>recreate the mind, </a:t>
            </a:r>
          </a:p>
          <a:p>
            <a:pPr marL="0" indent="0" algn="ctr">
              <a:buNone/>
            </a:pPr>
            <a:r>
              <a:rPr lang="en-US" sz="2800" dirty="0">
                <a:latin typeface="Chalkduster"/>
                <a:cs typeface="Chalkduster"/>
              </a:rPr>
              <a:t>or to escape the mind</a:t>
            </a:r>
            <a:r>
              <a:rPr lang="en-US" sz="2800" dirty="0" smtClean="0">
                <a:latin typeface="Chalkduster"/>
                <a:cs typeface="Chalkduster"/>
              </a:rPr>
              <a:t>.”</a:t>
            </a:r>
          </a:p>
          <a:p>
            <a:pPr marL="0" indent="0" algn="ctr">
              <a:buNone/>
            </a:pPr>
            <a:r>
              <a:rPr lang="en-US" sz="2000" dirty="0" smtClean="0"/>
              <a:t> </a:t>
            </a:r>
            <a:r>
              <a:rPr lang="en-US" sz="2000" dirty="0"/>
              <a:t>~ Holbrook Jackson</a:t>
            </a:r>
            <a:r>
              <a:rPr lang="en-US" sz="3600" dirty="0"/>
              <a:t>	</a:t>
            </a:r>
          </a:p>
          <a:p>
            <a:pPr marL="0" indent="0" algn="ctr">
              <a:buNone/>
            </a:pPr>
            <a:endParaRPr lang="en-US" sz="3600" dirty="0" smtClean="0"/>
          </a:p>
        </p:txBody>
      </p:sp>
      <p:pic>
        <p:nvPicPr>
          <p:cNvPr id="4" name="Picture 3"/>
          <p:cNvPicPr>
            <a:picLocks noChangeAspect="1"/>
          </p:cNvPicPr>
          <p:nvPr/>
        </p:nvPicPr>
        <p:blipFill>
          <a:blip r:embed="rId3"/>
          <a:stretch>
            <a:fillRect/>
          </a:stretch>
        </p:blipFill>
        <p:spPr>
          <a:xfrm>
            <a:off x="5945672" y="4673720"/>
            <a:ext cx="2924008" cy="1942718"/>
          </a:xfrm>
          <a:prstGeom prst="rect">
            <a:avLst/>
          </a:prstGeom>
        </p:spPr>
      </p:pic>
    </p:spTree>
    <p:extLst>
      <p:ext uri="{BB962C8B-B14F-4D97-AF65-F5344CB8AC3E}">
        <p14:creationId xmlns:p14="http://schemas.microsoft.com/office/powerpoint/2010/main" val="22216187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M-Step Debrief</a:t>
            </a:r>
            <a:br>
              <a:rPr lang="en-US" dirty="0" smtClean="0"/>
            </a:br>
            <a:endParaRPr lang="en-US" dirty="0"/>
          </a:p>
        </p:txBody>
      </p:sp>
      <p:sp>
        <p:nvSpPr>
          <p:cNvPr id="3" name="Content Placeholder 2"/>
          <p:cNvSpPr>
            <a:spLocks noGrp="1"/>
          </p:cNvSpPr>
          <p:nvPr>
            <p:ph sz="quarter" idx="13"/>
          </p:nvPr>
        </p:nvSpPr>
        <p:spPr/>
        <p:txBody>
          <a:bodyPr/>
          <a:lstStyle/>
          <a:p>
            <a:r>
              <a:rPr lang="en-US" dirty="0" smtClean="0"/>
              <a:t>What were some challenges you encountered and how did you overcome them? (students, teachers, technology, etc.)</a:t>
            </a:r>
          </a:p>
          <a:p>
            <a:endParaRPr lang="en-US" dirty="0"/>
          </a:p>
          <a:p>
            <a:r>
              <a:rPr lang="en-US" dirty="0" smtClean="0"/>
              <a:t>What specific tools and strategies did you use to prepare students for this type of assessment?</a:t>
            </a:r>
          </a:p>
          <a:p>
            <a:endParaRPr lang="en-US" dirty="0"/>
          </a:p>
          <a:p>
            <a:r>
              <a:rPr lang="en-US" dirty="0" smtClean="0"/>
              <a:t>How did the testing schedule affect teaching and learning in your building?</a:t>
            </a:r>
          </a:p>
          <a:p>
            <a:pPr marL="0" indent="0" algn="ctr">
              <a:buNone/>
            </a:pPr>
            <a:endParaRPr lang="en-US" dirty="0" smtClean="0"/>
          </a:p>
          <a:p>
            <a:pPr marL="0" indent="0" algn="ctr">
              <a:buNone/>
            </a:pPr>
            <a:endParaRPr lang="en-US" dirty="0"/>
          </a:p>
        </p:txBody>
      </p:sp>
      <p:pic>
        <p:nvPicPr>
          <p:cNvPr id="4" name="Picture 3" descr="walkab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745" y="4251453"/>
            <a:ext cx="3863704" cy="2390105"/>
          </a:xfrm>
          <a:prstGeom prst="rect">
            <a:avLst/>
          </a:prstGeom>
        </p:spPr>
      </p:pic>
    </p:spTree>
    <p:extLst>
      <p:ext uri="{BB962C8B-B14F-4D97-AF65-F5344CB8AC3E}">
        <p14:creationId xmlns:p14="http://schemas.microsoft.com/office/powerpoint/2010/main" val="110466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hlinkClick r:id="rId2"/>
              </a:rPr>
              <a:t>Spotlight on Assessment and Accountability</a:t>
            </a:r>
            <a:endParaRPr lang="en-US" dirty="0" smtClean="0"/>
          </a:p>
          <a:p>
            <a:pPr marL="0" indent="0">
              <a:buNone/>
            </a:pPr>
            <a:endParaRPr lang="en-US" dirty="0"/>
          </a:p>
          <a:p>
            <a:r>
              <a:rPr lang="en-US" dirty="0" smtClean="0">
                <a:hlinkClick r:id="rId3"/>
              </a:rPr>
              <a:t>M-Step resources</a:t>
            </a:r>
            <a:endParaRPr lang="en-US" dirty="0" smtClean="0"/>
          </a:p>
          <a:p>
            <a:endParaRPr lang="en-US" dirty="0" smtClean="0"/>
          </a:p>
          <a:p>
            <a:endParaRPr lang="en-US" dirty="0"/>
          </a:p>
          <a:p>
            <a:pPr marL="0" indent="0" algn="ctr">
              <a:buNone/>
            </a:pPr>
            <a:endParaRPr lang="en-US" dirty="0"/>
          </a:p>
          <a:p>
            <a:endParaRPr lang="en-US" dirty="0"/>
          </a:p>
        </p:txBody>
      </p:sp>
      <p:sp>
        <p:nvSpPr>
          <p:cNvPr id="4" name="TextBox 3"/>
          <p:cNvSpPr txBox="1"/>
          <p:nvPr/>
        </p:nvSpPr>
        <p:spPr>
          <a:xfrm>
            <a:off x="5982486" y="1490770"/>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4700999" y="2372766"/>
            <a:ext cx="4166776" cy="4166776"/>
          </a:xfrm>
          <a:prstGeom prst="rect">
            <a:avLst/>
          </a:prstGeom>
        </p:spPr>
      </p:pic>
    </p:spTree>
    <p:extLst>
      <p:ext uri="{BB962C8B-B14F-4D97-AF65-F5344CB8AC3E}">
        <p14:creationId xmlns:p14="http://schemas.microsoft.com/office/powerpoint/2010/main" val="3802873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SAT</a:t>
            </a:r>
            <a:endParaRPr lang="en-US" dirty="0"/>
          </a:p>
        </p:txBody>
      </p:sp>
      <p:sp>
        <p:nvSpPr>
          <p:cNvPr id="3" name="Content Placeholder 2"/>
          <p:cNvSpPr>
            <a:spLocks noGrp="1"/>
          </p:cNvSpPr>
          <p:nvPr>
            <p:ph sz="quarter" idx="13"/>
          </p:nvPr>
        </p:nvSpPr>
        <p:spPr/>
        <p:txBody>
          <a:bodyPr/>
          <a:lstStyle/>
          <a:p>
            <a:pPr marL="0" indent="0">
              <a:buNone/>
            </a:pPr>
            <a:r>
              <a:rPr lang="en-US" dirty="0" smtClean="0">
                <a:hlinkClick r:id="rId3"/>
              </a:rPr>
              <a:t>SAT and Michigan</a:t>
            </a:r>
            <a:endParaRPr lang="en-US" dirty="0" smtClean="0"/>
          </a:p>
          <a:p>
            <a:endParaRPr lang="en-US" dirty="0"/>
          </a:p>
          <a:p>
            <a:pPr marL="0" indent="0">
              <a:buNone/>
            </a:pPr>
            <a:r>
              <a:rPr lang="en-US" dirty="0" smtClean="0">
                <a:hlinkClick r:id="rId4"/>
              </a:rPr>
              <a:t>Khan Academy</a:t>
            </a:r>
            <a:endParaRPr lang="en-US" dirty="0" smtClean="0"/>
          </a:p>
          <a:p>
            <a:endParaRPr lang="en-US" dirty="0"/>
          </a:p>
          <a:p>
            <a:endParaRPr lang="en-US" dirty="0" smtClean="0"/>
          </a:p>
          <a:p>
            <a:pPr marL="0" indent="0" algn="ctr">
              <a:buNone/>
            </a:pPr>
            <a:r>
              <a:rPr lang="en-US" dirty="0" smtClean="0"/>
              <a:t>Reading sample questions</a:t>
            </a:r>
          </a:p>
          <a:p>
            <a:pPr marL="0" indent="0" algn="ctr">
              <a:buNone/>
            </a:pPr>
            <a:endParaRPr lang="en-US" dirty="0" smtClean="0"/>
          </a:p>
          <a:p>
            <a:pPr marL="0" indent="0" algn="ctr">
              <a:buNone/>
            </a:pPr>
            <a:r>
              <a:rPr lang="en-US" dirty="0" smtClean="0"/>
              <a:t>Writing and language sample questions</a:t>
            </a:r>
          </a:p>
          <a:p>
            <a:pPr marL="0" indent="0" algn="ctr">
              <a:buNone/>
            </a:pPr>
            <a:endParaRPr lang="en-US" dirty="0" smtClean="0"/>
          </a:p>
          <a:p>
            <a:pPr marL="0" indent="0" algn="ctr">
              <a:buNone/>
            </a:pPr>
            <a:r>
              <a:rPr lang="en-US" dirty="0" smtClean="0"/>
              <a:t>Essay sample prompts</a:t>
            </a:r>
          </a:p>
          <a:p>
            <a:endParaRPr lang="en-US" dirty="0"/>
          </a:p>
          <a:p>
            <a:pPr marL="0" indent="0">
              <a:buNone/>
            </a:pP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5"/>
          <a:stretch>
            <a:fillRect/>
          </a:stretch>
        </p:blipFill>
        <p:spPr>
          <a:xfrm>
            <a:off x="2254937" y="3229765"/>
            <a:ext cx="644268" cy="651064"/>
          </a:xfrm>
          <a:prstGeom prst="rect">
            <a:avLst/>
          </a:prstGeom>
        </p:spPr>
      </p:pic>
      <p:pic>
        <p:nvPicPr>
          <p:cNvPr id="5" name="Picture 4"/>
          <p:cNvPicPr>
            <a:picLocks noChangeAspect="1"/>
          </p:cNvPicPr>
          <p:nvPr/>
        </p:nvPicPr>
        <p:blipFill>
          <a:blip r:embed="rId6"/>
          <a:stretch>
            <a:fillRect/>
          </a:stretch>
        </p:blipFill>
        <p:spPr>
          <a:xfrm>
            <a:off x="1463408" y="4009661"/>
            <a:ext cx="533822" cy="533822"/>
          </a:xfrm>
          <a:prstGeom prst="rect">
            <a:avLst/>
          </a:prstGeom>
        </p:spPr>
      </p:pic>
      <p:pic>
        <p:nvPicPr>
          <p:cNvPr id="6" name="Picture 5"/>
          <p:cNvPicPr>
            <a:picLocks noChangeAspect="1"/>
          </p:cNvPicPr>
          <p:nvPr/>
        </p:nvPicPr>
        <p:blipFill>
          <a:blip r:embed="rId7"/>
          <a:stretch>
            <a:fillRect/>
          </a:stretch>
        </p:blipFill>
        <p:spPr>
          <a:xfrm>
            <a:off x="2559974" y="4987271"/>
            <a:ext cx="479252" cy="479252"/>
          </a:xfrm>
          <a:prstGeom prst="rect">
            <a:avLst/>
          </a:prstGeom>
        </p:spPr>
      </p:pic>
    </p:spTree>
    <p:extLst>
      <p:ext uri="{BB962C8B-B14F-4D97-AF65-F5344CB8AC3E}">
        <p14:creationId xmlns:p14="http://schemas.microsoft.com/office/powerpoint/2010/main" val="36354727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1566</TotalTime>
  <Words>2905</Words>
  <Application>Microsoft Macintosh PowerPoint</Application>
  <PresentationFormat>On-screen Show (4:3)</PresentationFormat>
  <Paragraphs>332</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SOHO</vt:lpstr>
      <vt:lpstr>MS/HS ELA Collaborative </vt:lpstr>
      <vt:lpstr>What’s Important?</vt:lpstr>
      <vt:lpstr>Here’s another quiz!</vt:lpstr>
      <vt:lpstr>Learning Targets  </vt:lpstr>
      <vt:lpstr>Agenda</vt:lpstr>
      <vt:lpstr>Matt Norcross, McLean &amp; Eakin Books</vt:lpstr>
      <vt:lpstr>M-Step Debrief </vt:lpstr>
      <vt:lpstr>PowerPoint Presentation</vt:lpstr>
      <vt:lpstr>SAT</vt:lpstr>
      <vt:lpstr>Professional Read</vt:lpstr>
      <vt:lpstr>Close Reading</vt:lpstr>
      <vt:lpstr>Salient Features</vt:lpstr>
      <vt:lpstr>Progression of  Text-dependent Questions</vt:lpstr>
      <vt:lpstr>Progression of  Text-dependent Questions</vt:lpstr>
      <vt:lpstr>Text-Dependent Questions:  4 Levels of Close Reading</vt:lpstr>
      <vt:lpstr>“Melting Pot” Anna Quindlen</vt:lpstr>
      <vt:lpstr>TDQ Sort “The Tell-Tale Heart”</vt:lpstr>
      <vt:lpstr>Develop Text-dependent Questions for Your Reading </vt:lpstr>
      <vt:lpstr>The Role of Background Knowledge and Close Reading</vt:lpstr>
      <vt:lpstr>Texts and Lessons</vt:lpstr>
      <vt:lpstr>PowerPoint Presentation</vt:lpstr>
      <vt:lpstr>PowerPoint Presentation</vt:lpstr>
      <vt:lpstr>PowerPoint Presentation</vt:lpstr>
      <vt:lpstr>Sure You Can Ask Me a Personal Question Diane Burns</vt:lpstr>
      <vt:lpstr>PowerPoint Presentation</vt:lpstr>
      <vt:lpstr>“On Making Him a Good Man by Calling Him a Good Man” Dave Eggers</vt:lpstr>
      <vt:lpstr>Written Conversation</vt:lpstr>
      <vt:lpstr>Performance Task Resources</vt:lpstr>
      <vt:lpstr>Summer Reading</vt:lpstr>
      <vt:lpstr>Looking Ahead…</vt:lpstr>
      <vt:lpstr>PowerPoint Presentation</vt:lpstr>
    </vt:vector>
  </TitlesOfParts>
  <Company>Char-Em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MS/HS ELA Collaborative </dc:title>
  <dc:creator>Pam Ciganick</dc:creator>
  <cp:lastModifiedBy>Pam Ciganick</cp:lastModifiedBy>
  <cp:revision>88</cp:revision>
  <cp:lastPrinted>2015-04-17T19:10:07Z</cp:lastPrinted>
  <dcterms:created xsi:type="dcterms:W3CDTF">2015-02-26T19:08:45Z</dcterms:created>
  <dcterms:modified xsi:type="dcterms:W3CDTF">2015-04-20T01:09:57Z</dcterms:modified>
</cp:coreProperties>
</file>