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59" r:id="rId4"/>
    <p:sldId id="260" r:id="rId5"/>
    <p:sldId id="288" r:id="rId6"/>
    <p:sldId id="261" r:id="rId7"/>
    <p:sldId id="262" r:id="rId8"/>
    <p:sldId id="291" r:id="rId9"/>
    <p:sldId id="289" r:id="rId10"/>
    <p:sldId id="294" r:id="rId11"/>
    <p:sldId id="263" r:id="rId12"/>
    <p:sldId id="295" r:id="rId13"/>
    <p:sldId id="264" r:id="rId14"/>
    <p:sldId id="265" r:id="rId15"/>
    <p:sldId id="266" r:id="rId16"/>
    <p:sldId id="269" r:id="rId17"/>
    <p:sldId id="268" r:id="rId18"/>
    <p:sldId id="271" r:id="rId19"/>
    <p:sldId id="270" r:id="rId20"/>
    <p:sldId id="273" r:id="rId21"/>
    <p:sldId id="272" r:id="rId22"/>
    <p:sldId id="290" r:id="rId23"/>
    <p:sldId id="275" r:id="rId24"/>
    <p:sldId id="280" r:id="rId25"/>
    <p:sldId id="274" r:id="rId26"/>
    <p:sldId id="276" r:id="rId27"/>
    <p:sldId id="278" r:id="rId28"/>
    <p:sldId id="279" r:id="rId29"/>
    <p:sldId id="292" r:id="rId30"/>
    <p:sldId id="293"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6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D0901-0C82-204A-BDA5-68F46A107D80}" type="datetimeFigureOut">
              <a:rPr lang="en-US" smtClean="0"/>
              <a:t>12/1/14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6459E0-3A6C-8443-81DF-E22EA8BFF008}" type="slidenum">
              <a:rPr lang="en-US" smtClean="0"/>
              <a:t>‹#›</a:t>
            </a:fld>
            <a:endParaRPr lang="en-US"/>
          </a:p>
        </p:txBody>
      </p:sp>
    </p:spTree>
    <p:extLst>
      <p:ext uri="{BB962C8B-B14F-4D97-AF65-F5344CB8AC3E}">
        <p14:creationId xmlns:p14="http://schemas.microsoft.com/office/powerpoint/2010/main" val="215724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0ADA4-149F-E44D-A8F9-E19C67861E65}"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977A7-9A49-9949-9FF7-D12E4D79109A}" type="slidenum">
              <a:rPr lang="en-US" smtClean="0"/>
              <a:t>‹#›</a:t>
            </a:fld>
            <a:endParaRPr lang="en-US"/>
          </a:p>
        </p:txBody>
      </p:sp>
    </p:spTree>
    <p:extLst>
      <p:ext uri="{BB962C8B-B14F-4D97-AF65-F5344CB8AC3E}">
        <p14:creationId xmlns:p14="http://schemas.microsoft.com/office/powerpoint/2010/main" val="2423224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working agreements on table tents.  </a:t>
            </a:r>
          </a:p>
        </p:txBody>
      </p:sp>
      <p:sp>
        <p:nvSpPr>
          <p:cNvPr id="4" name="Slide Number Placeholder 3"/>
          <p:cNvSpPr>
            <a:spLocks noGrp="1"/>
          </p:cNvSpPr>
          <p:nvPr>
            <p:ph type="sldNum" sz="quarter" idx="10"/>
          </p:nvPr>
        </p:nvSpPr>
        <p:spPr/>
        <p:txBody>
          <a:bodyPr/>
          <a:lstStyle/>
          <a:p>
            <a:fld id="{3CC977A7-9A49-9949-9FF7-D12E4D79109A}" type="slidenum">
              <a:rPr lang="en-US" smtClean="0"/>
              <a:t>1</a:t>
            </a:fld>
            <a:endParaRPr lang="en-US"/>
          </a:p>
        </p:txBody>
      </p:sp>
    </p:spTree>
    <p:extLst>
      <p:ext uri="{BB962C8B-B14F-4D97-AF65-F5344CB8AC3E}">
        <p14:creationId xmlns:p14="http://schemas.microsoft.com/office/powerpoint/2010/main" val="720684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 break</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10</a:t>
            </a:fld>
            <a:endParaRPr lang="en-US"/>
          </a:p>
        </p:txBody>
      </p:sp>
    </p:spTree>
    <p:extLst>
      <p:ext uri="{BB962C8B-B14F-4D97-AF65-F5344CB8AC3E}">
        <p14:creationId xmlns:p14="http://schemas.microsoft.com/office/powerpoint/2010/main" val="340984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 from conference…</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11</a:t>
            </a:fld>
            <a:endParaRPr lang="en-US"/>
          </a:p>
        </p:txBody>
      </p:sp>
    </p:spTree>
    <p:extLst>
      <p:ext uri="{BB962C8B-B14F-4D97-AF65-F5344CB8AC3E}">
        <p14:creationId xmlns:p14="http://schemas.microsoft.com/office/powerpoint/2010/main" val="18553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977A7-9A49-9949-9FF7-D12E4D79109A}" type="slidenum">
              <a:rPr lang="en-US" smtClean="0"/>
              <a:t>12</a:t>
            </a:fld>
            <a:endParaRPr lang="en-US"/>
          </a:p>
        </p:txBody>
      </p:sp>
    </p:spTree>
    <p:extLst>
      <p:ext uri="{BB962C8B-B14F-4D97-AF65-F5344CB8AC3E}">
        <p14:creationId xmlns:p14="http://schemas.microsoft.com/office/powerpoint/2010/main" val="140298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models and mentor texts:  should not come from only us.  We need a balance.  Give them strong</a:t>
            </a:r>
            <a:r>
              <a:rPr lang="en-US" baseline="0" dirty="0" smtClean="0"/>
              <a:t> models to emulate and then you go…then they go.  He suggests that you read a lot of literature at the grade level you teach and find excerpts.  Look for them every time you read.  </a:t>
            </a:r>
          </a:p>
          <a:p>
            <a:endParaRPr lang="en-US" baseline="0" dirty="0" smtClean="0"/>
          </a:p>
          <a:p>
            <a:r>
              <a:rPr lang="en-US" baseline="0" dirty="0" smtClean="0"/>
              <a:t>Looping:  helps you discover a topic you might want to write about.  It’s different from a mentor text, side by side writing.  This represents a different kind of modeling.  You take a line from a poem and use that to spur your thinking.  Then you select a line from your writing, and loop again.  Out of everything you generate, you pick something to write about.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13</a:t>
            </a:fld>
            <a:endParaRPr lang="en-US"/>
          </a:p>
        </p:txBody>
      </p:sp>
    </p:spTree>
    <p:extLst>
      <p:ext uri="{BB962C8B-B14F-4D97-AF65-F5344CB8AC3E}">
        <p14:creationId xmlns:p14="http://schemas.microsoft.com/office/powerpoint/2010/main" val="346819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tube version of poem is hyperlinked.  We can listen as we read along.  </a:t>
            </a:r>
          </a:p>
          <a:p>
            <a:endParaRPr lang="en-US" dirty="0" smtClean="0"/>
          </a:p>
          <a:p>
            <a:r>
              <a:rPr lang="en-US" dirty="0" smtClean="0"/>
              <a:t>Circle</a:t>
            </a:r>
            <a:r>
              <a:rPr lang="en-US" baseline="0" dirty="0" smtClean="0"/>
              <a:t> words/phrases/sentences that are “hotspots” </a:t>
            </a:r>
          </a:p>
          <a:p>
            <a:endParaRPr lang="en-US" baseline="0" dirty="0" smtClean="0"/>
          </a:p>
          <a:p>
            <a:r>
              <a:rPr lang="en-US" baseline="0" dirty="0" smtClean="0"/>
              <a:t>Look back at what you’ve circled and commit to watering one of these seeds.  We are going to do three 8 minute loops</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14</a:t>
            </a:fld>
            <a:endParaRPr lang="en-US"/>
          </a:p>
        </p:txBody>
      </p:sp>
    </p:spTree>
    <p:extLst>
      <p:ext uri="{BB962C8B-B14F-4D97-AF65-F5344CB8AC3E}">
        <p14:creationId xmlns:p14="http://schemas.microsoft.com/office/powerpoint/2010/main" val="63371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timer for 8 minutes</a:t>
            </a:r>
          </a:p>
          <a:p>
            <a:endParaRPr lang="en-US" dirty="0" smtClean="0"/>
          </a:p>
          <a:p>
            <a:r>
              <a:rPr lang="en-US" dirty="0" smtClean="0"/>
              <a:t>Look</a:t>
            </a:r>
            <a:r>
              <a:rPr lang="en-US" baseline="0" dirty="0" smtClean="0"/>
              <a:t> at the three loops and find something you want to write about.  Can be a spoken poem, essay, whatever.  Give them 20 minutes to write.</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15</a:t>
            </a:fld>
            <a:endParaRPr lang="en-US"/>
          </a:p>
        </p:txBody>
      </p:sp>
    </p:spTree>
    <p:extLst>
      <p:ext uri="{BB962C8B-B14F-4D97-AF65-F5344CB8AC3E}">
        <p14:creationId xmlns:p14="http://schemas.microsoft.com/office/powerpoint/2010/main" val="310927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models.  Sometimes</a:t>
            </a:r>
            <a:r>
              <a:rPr lang="en-US" baseline="0" dirty="0" smtClean="0"/>
              <a:t> we have to redo them.  You don’t want to look like a guy with a short tie!</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16</a:t>
            </a:fld>
            <a:endParaRPr lang="en-US"/>
          </a:p>
        </p:txBody>
      </p:sp>
    </p:spTree>
    <p:extLst>
      <p:ext uri="{BB962C8B-B14F-4D97-AF65-F5344CB8AC3E}">
        <p14:creationId xmlns:p14="http://schemas.microsoft.com/office/powerpoint/2010/main" val="413593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to “move the paper and make it better”</a:t>
            </a:r>
          </a:p>
          <a:p>
            <a:endParaRPr lang="en-US" dirty="0" smtClean="0"/>
          </a:p>
          <a:p>
            <a:r>
              <a:rPr lang="en-US" dirty="0" smtClean="0"/>
              <a:t>Refer</a:t>
            </a:r>
            <a:r>
              <a:rPr lang="en-US" baseline="0" dirty="0" smtClean="0"/>
              <a:t> to RADAR handout</a:t>
            </a:r>
          </a:p>
          <a:p>
            <a:endParaRPr lang="en-US" baseline="0" dirty="0" smtClean="0"/>
          </a:p>
          <a:p>
            <a:r>
              <a:rPr lang="en-US" baseline="0" dirty="0" smtClean="0"/>
              <a:t>Let’s look at our draft from the looping exercise and move it into revision.  Give them 15-20 minutes to revise their piece.</a:t>
            </a:r>
          </a:p>
          <a:p>
            <a:endParaRPr lang="en-US" baseline="0" dirty="0" smtClean="0"/>
          </a:p>
          <a:p>
            <a:r>
              <a:rPr lang="en-US" baseline="0" dirty="0" smtClean="0"/>
              <a:t>Give teachers time to revise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17</a:t>
            </a:fld>
            <a:endParaRPr lang="en-US"/>
          </a:p>
        </p:txBody>
      </p:sp>
    </p:spTree>
    <p:extLst>
      <p:ext uri="{BB962C8B-B14F-4D97-AF65-F5344CB8AC3E}">
        <p14:creationId xmlns:p14="http://schemas.microsoft.com/office/powerpoint/2010/main" val="156775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groups of 4, I will need to make 3 copies of the original piece.</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18</a:t>
            </a:fld>
            <a:endParaRPr lang="en-US"/>
          </a:p>
        </p:txBody>
      </p:sp>
    </p:spTree>
    <p:extLst>
      <p:ext uri="{BB962C8B-B14F-4D97-AF65-F5344CB8AC3E}">
        <p14:creationId xmlns:p14="http://schemas.microsoft.com/office/powerpoint/2010/main" val="219680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 out of NWP.  His kids meet every Thursday.</a:t>
            </a:r>
            <a:r>
              <a:rPr lang="en-US" baseline="0" dirty="0" smtClean="0"/>
              <a:t>  Each student brings something for the rest of the group to look at (newly drafted or newly revised).  Most weeks, he does not determine the topic. </a:t>
            </a:r>
          </a:p>
          <a:p>
            <a:endParaRPr lang="en-US" baseline="0" dirty="0" smtClean="0"/>
          </a:p>
          <a:p>
            <a:r>
              <a:rPr lang="en-US" baseline="0" dirty="0" smtClean="0"/>
              <a:t>Once about every 6 weeks, he does have them do a common write.  He does not do writing groups the first ¼ of the year.  Takes time to establish relationships with students and among students.  Once they are comfortable speaking and sharing, he forms groups.  He mixes gender, puts reluctant writers with nurturing students, mixes ability levels.  Occasionally you may need to shirt writing groups because they don’t work.  At the onset, he shows them portfolio requirements for the end of the year (argument, poem, writing from another class, </a:t>
            </a:r>
            <a:r>
              <a:rPr lang="en-US" baseline="0" dirty="0" err="1" smtClean="0"/>
              <a:t>etc</a:t>
            </a:r>
            <a:r>
              <a:rPr lang="en-US" baseline="0" dirty="0" smtClean="0"/>
              <a:t>).  That way, if you notice a kid bringing a poem every week, you can reference the portfolio requirements.  Could say, “Why don’t you turn that poem into an argument piece?  He has 52 minutes per period.  </a:t>
            </a:r>
          </a:p>
          <a:p>
            <a:endParaRPr lang="en-US" baseline="0" dirty="0" smtClean="0"/>
          </a:p>
          <a:p>
            <a:r>
              <a:rPr lang="en-US" baseline="0" dirty="0" smtClean="0"/>
              <a:t>Uses groups of 5.  For frequent absentees, he puts 6 in that group.  </a:t>
            </a:r>
          </a:p>
          <a:p>
            <a:endParaRPr lang="en-US" baseline="0" dirty="0" smtClean="0"/>
          </a:p>
          <a:p>
            <a:r>
              <a:rPr lang="en-US" baseline="0" dirty="0" smtClean="0"/>
              <a:t>Some kids won’t bring anything.  They don’t get credit.  He stamps instead of grades.  3 strikes rule.  If you don’t bring something 3 weeks in a row, you threaten to take them out of the group and then they work along.  One rule doesn’t work for every kid…you have to judge and nudge.</a:t>
            </a:r>
          </a:p>
          <a:p>
            <a:endParaRPr lang="en-US" baseline="0" dirty="0" smtClean="0"/>
          </a:p>
          <a:p>
            <a:r>
              <a:rPr lang="en-US" baseline="0" dirty="0" smtClean="0"/>
              <a:t>He mandates that group members say thank you after each person reads.  He builds this in first quarter.  Writing can be fun for an audience beyond the teacher.  Always ends with an Author’s Chair experience.  </a:t>
            </a:r>
            <a:endParaRPr lang="en-US" dirty="0" smtClean="0"/>
          </a:p>
        </p:txBody>
      </p:sp>
      <p:sp>
        <p:nvSpPr>
          <p:cNvPr id="4" name="Slide Number Placeholder 3"/>
          <p:cNvSpPr>
            <a:spLocks noGrp="1"/>
          </p:cNvSpPr>
          <p:nvPr>
            <p:ph type="sldNum" sz="quarter" idx="10"/>
          </p:nvPr>
        </p:nvSpPr>
        <p:spPr/>
        <p:txBody>
          <a:bodyPr/>
          <a:lstStyle/>
          <a:p>
            <a:fld id="{3CC977A7-9A49-9949-9FF7-D12E4D79109A}" type="slidenum">
              <a:rPr lang="en-US" smtClean="0"/>
              <a:t>19</a:t>
            </a:fld>
            <a:endParaRPr lang="en-US"/>
          </a:p>
        </p:txBody>
      </p:sp>
    </p:spTree>
    <p:extLst>
      <p:ext uri="{BB962C8B-B14F-4D97-AF65-F5344CB8AC3E}">
        <p14:creationId xmlns:p14="http://schemas.microsoft.com/office/powerpoint/2010/main" val="332537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the ginger bread man/woman template on your table.  Each person takes a turn introducing themselves and choosing one response.  They can write in the answers on the template, put their names on it and post.</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a:t>
            </a:fld>
            <a:endParaRPr lang="en-US"/>
          </a:p>
        </p:txBody>
      </p:sp>
    </p:spTree>
    <p:extLst>
      <p:ext uri="{BB962C8B-B14F-4D97-AF65-F5344CB8AC3E}">
        <p14:creationId xmlns:p14="http://schemas.microsoft.com/office/powerpoint/2010/main" val="307379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anyone like to share their draft with us?</a:t>
            </a:r>
          </a:p>
          <a:p>
            <a:endParaRPr lang="en-US" dirty="0" smtClean="0"/>
          </a:p>
          <a:p>
            <a:r>
              <a:rPr lang="en-US" dirty="0" smtClean="0"/>
              <a:t>Bring in a chair</a:t>
            </a:r>
            <a:r>
              <a:rPr lang="en-US" dirty="0" smtClean="0">
                <a:sym typeface="Wingdings"/>
              </a:rPr>
              <a:t></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20</a:t>
            </a:fld>
            <a:endParaRPr lang="en-US"/>
          </a:p>
        </p:txBody>
      </p:sp>
    </p:spTree>
    <p:extLst>
      <p:ext uri="{BB962C8B-B14F-4D97-AF65-F5344CB8AC3E}">
        <p14:creationId xmlns:p14="http://schemas.microsoft.com/office/powerpoint/2010/main" val="463129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reflection questions on notecards in envelopes for small groups</a:t>
            </a:r>
            <a:r>
              <a:rPr lang="en-US" baseline="0" dirty="0" smtClean="0"/>
              <a:t> to discuss.</a:t>
            </a:r>
          </a:p>
          <a:p>
            <a:endParaRPr lang="en-US" baseline="0" dirty="0" smtClean="0"/>
          </a:p>
          <a:p>
            <a:pPr marL="228600" indent="-228600">
              <a:buAutoNum type="arabicPeriod"/>
            </a:pPr>
            <a:r>
              <a:rPr lang="en-US" baseline="0" dirty="0" smtClean="0"/>
              <a:t>What worked? What did not work?</a:t>
            </a:r>
          </a:p>
          <a:p>
            <a:pPr marL="228600" indent="-228600">
              <a:buAutoNum type="arabicPeriod"/>
            </a:pPr>
            <a:r>
              <a:rPr lang="en-US" baseline="0" dirty="0" smtClean="0"/>
              <a:t>How might writing groups work in your classroom?  What tweaks would you make?</a:t>
            </a:r>
          </a:p>
          <a:p>
            <a:pPr marL="228600" indent="-228600">
              <a:buAutoNum type="arabicPeriod"/>
            </a:pPr>
            <a:r>
              <a:rPr lang="en-US" baseline="0" dirty="0" smtClean="0"/>
              <a:t>How might writing groups fit in with your system’s schedule/expectations?</a:t>
            </a:r>
          </a:p>
          <a:p>
            <a:pPr marL="228600" indent="-228600">
              <a:buAutoNum type="arabicPeriod"/>
            </a:pPr>
            <a:r>
              <a:rPr lang="en-US" baseline="0" dirty="0" smtClean="0"/>
              <a:t>What are the obstacles to forming writing groups and how can they be overcome?</a:t>
            </a:r>
          </a:p>
          <a:p>
            <a:pPr marL="228600" indent="-228600">
              <a:buAutoNum type="arabicPeriod"/>
            </a:pPr>
            <a:r>
              <a:rPr lang="en-US" baseline="0" dirty="0" smtClean="0"/>
              <a:t>What alternatives to writing groups might be employed to get kids to write more?</a:t>
            </a:r>
          </a:p>
          <a:p>
            <a:pPr marL="228600" indent="-228600">
              <a:buAutoNum type="arabicPeriod"/>
            </a:pPr>
            <a:endParaRPr lang="en-US" baseline="0" dirty="0" smtClean="0"/>
          </a:p>
          <a:p>
            <a:pPr marL="0" indent="0">
              <a:buNone/>
            </a:pPr>
            <a:endParaRPr lang="en-US" baseline="0" dirty="0" smtClean="0"/>
          </a:p>
          <a:p>
            <a:pPr marL="0" indent="0">
              <a:buNone/>
            </a:pPr>
            <a:r>
              <a:rPr lang="en-US" baseline="0" dirty="0" smtClean="0"/>
              <a:t>Look at the squares of paper…which would make my paper better?  Shows them comments like:  Love it! </a:t>
            </a:r>
            <a:r>
              <a:rPr lang="en-US" baseline="0" dirty="0" err="1" smtClean="0"/>
              <a:t>Vs</a:t>
            </a:r>
            <a:r>
              <a:rPr lang="en-US" baseline="0" dirty="0" smtClean="0"/>
              <a:t> I love your intentional repetition…use this more.</a:t>
            </a:r>
          </a:p>
          <a:p>
            <a:pPr marL="0" indent="0">
              <a:buNone/>
            </a:pPr>
            <a:endParaRPr lang="en-US" baseline="0" dirty="0" smtClean="0"/>
          </a:p>
          <a:p>
            <a:pPr marL="0" indent="0">
              <a:buNone/>
            </a:pPr>
            <a:r>
              <a:rPr lang="en-US" baseline="0" dirty="0" smtClean="0"/>
              <a:t>Doesn’t believe in peer editing.  Designates kids in the class as peer editors (3-4).  In the interest of time, have prolific writers choose an excerpt (no more than 2 pages) to writing group.  You WILL have kids bring in chapters.  They are required to write 5 pages per week in notebook.  He sometimes does a fluency writing test…write for five minutes on….</a:t>
            </a:r>
          </a:p>
          <a:p>
            <a:pPr marL="0" indent="0">
              <a:buNone/>
            </a:pPr>
            <a:endParaRPr lang="en-US" baseline="0" dirty="0" smtClean="0"/>
          </a:p>
          <a:p>
            <a:pPr marL="0" indent="0">
              <a:buNone/>
            </a:pPr>
            <a:r>
              <a:rPr lang="en-US" baseline="0" dirty="0" smtClean="0"/>
              <a:t>Typically, a HS student can write 1 page in 5 minutes.  MS students should be able to write 2 pages in 20 minutes.  Are you building your endurance as a writer?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21</a:t>
            </a:fld>
            <a:endParaRPr lang="en-US"/>
          </a:p>
        </p:txBody>
      </p:sp>
    </p:spTree>
    <p:extLst>
      <p:ext uri="{BB962C8B-B14F-4D97-AF65-F5344CB8AC3E}">
        <p14:creationId xmlns:p14="http://schemas.microsoft.com/office/powerpoint/2010/main" val="2341587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977A7-9A49-9949-9FF7-D12E4D79109A}" type="slidenum">
              <a:rPr lang="en-US" smtClean="0"/>
              <a:t>22</a:t>
            </a:fld>
            <a:endParaRPr lang="en-US"/>
          </a:p>
        </p:txBody>
      </p:sp>
    </p:spTree>
    <p:extLst>
      <p:ext uri="{BB962C8B-B14F-4D97-AF65-F5344CB8AC3E}">
        <p14:creationId xmlns:p14="http://schemas.microsoft.com/office/powerpoint/2010/main" val="115791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been building our “Argument Writing” toolbox and here is another strategy to add!</a:t>
            </a:r>
          </a:p>
          <a:p>
            <a:endParaRPr lang="en-US" baseline="0" dirty="0" smtClean="0"/>
          </a:p>
          <a:p>
            <a:r>
              <a:rPr lang="en-US" baseline="0" dirty="0" smtClean="0"/>
              <a:t>Need 25 tokens for each teacher, plastic cups, blank bingo board, list of claims, list of textual evidence, note taker.</a:t>
            </a:r>
          </a:p>
          <a:p>
            <a:endParaRPr lang="en-US" baseline="0" dirty="0" smtClean="0"/>
          </a:p>
          <a:p>
            <a:r>
              <a:rPr lang="en-US" baseline="0" dirty="0" smtClean="0"/>
              <a:t>Play with To Kill A Mockingbird sample.</a:t>
            </a:r>
          </a:p>
          <a:p>
            <a:endParaRPr lang="en-US" baseline="0" dirty="0" smtClean="0"/>
          </a:p>
        </p:txBody>
      </p:sp>
      <p:sp>
        <p:nvSpPr>
          <p:cNvPr id="4" name="Slide Number Placeholder 3"/>
          <p:cNvSpPr>
            <a:spLocks noGrp="1"/>
          </p:cNvSpPr>
          <p:nvPr>
            <p:ph type="sldNum" sz="quarter" idx="10"/>
          </p:nvPr>
        </p:nvSpPr>
        <p:spPr/>
        <p:txBody>
          <a:bodyPr/>
          <a:lstStyle/>
          <a:p>
            <a:fld id="{3CC977A7-9A49-9949-9FF7-D12E4D79109A}" type="slidenum">
              <a:rPr lang="en-US" smtClean="0"/>
              <a:t>23</a:t>
            </a:fld>
            <a:endParaRPr lang="en-US"/>
          </a:p>
        </p:txBody>
      </p:sp>
    </p:spTree>
    <p:extLst>
      <p:ext uri="{BB962C8B-B14F-4D97-AF65-F5344CB8AC3E}">
        <p14:creationId xmlns:p14="http://schemas.microsoft.com/office/powerpoint/2010/main" val="367689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hyperlink to “500 Prompts</a:t>
            </a:r>
            <a:r>
              <a:rPr lang="en-US" baseline="0" dirty="0" smtClean="0"/>
              <a:t> for narrative/personal writing” resource.  This is a companion to the “200 Argument Writing Prompts” resource we used at the last collaborative meeting.</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24</a:t>
            </a:fld>
            <a:endParaRPr lang="en-US"/>
          </a:p>
        </p:txBody>
      </p:sp>
    </p:spTree>
    <p:extLst>
      <p:ext uri="{BB962C8B-B14F-4D97-AF65-F5344CB8AC3E}">
        <p14:creationId xmlns:p14="http://schemas.microsoft.com/office/powerpoint/2010/main" val="3997064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a:t>
            </a:r>
            <a:r>
              <a:rPr lang="en-US" baseline="0" dirty="0" smtClean="0"/>
              <a:t> into two groups.  </a:t>
            </a:r>
          </a:p>
          <a:p>
            <a:endParaRPr lang="en-US" baseline="0" dirty="0" smtClean="0"/>
          </a:p>
          <a:p>
            <a:r>
              <a:rPr lang="en-US" baseline="0" dirty="0" smtClean="0"/>
              <a:t>Use “The Success Analysis Protocol” to guide sharing time within each group.  </a:t>
            </a:r>
          </a:p>
          <a:p>
            <a:endParaRPr lang="en-US" baseline="0" dirty="0" smtClean="0"/>
          </a:p>
          <a:p>
            <a:r>
              <a:rPr lang="en-US" baseline="0" dirty="0" smtClean="0"/>
              <a:t>Whole group:  share out lingering concerns or share a success that everyone needs to hear!</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25</a:t>
            </a:fld>
            <a:endParaRPr lang="en-US"/>
          </a:p>
        </p:txBody>
      </p:sp>
    </p:spTree>
    <p:extLst>
      <p:ext uri="{BB962C8B-B14F-4D97-AF65-F5344CB8AC3E}">
        <p14:creationId xmlns:p14="http://schemas.microsoft.com/office/powerpoint/2010/main" val="1932873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the handouts from Penny Kittle…how might you utilize these resources during Independent Reading time?</a:t>
            </a:r>
          </a:p>
          <a:p>
            <a:endParaRPr lang="en-US" baseline="0" dirty="0" smtClean="0"/>
          </a:p>
          <a:p>
            <a:r>
              <a:rPr lang="en-US" baseline="0" dirty="0" smtClean="0"/>
              <a:t>Penny says that we must balance close reading with independent reading.  If choosing for them worked, then more kids should be successful.</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26</a:t>
            </a:fld>
            <a:endParaRPr lang="en-US"/>
          </a:p>
        </p:txBody>
      </p:sp>
    </p:spTree>
    <p:extLst>
      <p:ext uri="{BB962C8B-B14F-4D97-AF65-F5344CB8AC3E}">
        <p14:creationId xmlns:p14="http://schemas.microsoft.com/office/powerpoint/2010/main" val="3788339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individual</a:t>
            </a:r>
            <a:r>
              <a:rPr lang="en-US" baseline="0" dirty="0" smtClean="0"/>
              <a:t> lines of text around the room (students move every 3-4 minutes).  </a:t>
            </a:r>
          </a:p>
          <a:p>
            <a:endParaRPr lang="en-US" baseline="0" dirty="0" smtClean="0"/>
          </a:p>
          <a:p>
            <a:r>
              <a:rPr lang="en-US" baseline="0" dirty="0" smtClean="0"/>
              <a:t>Discuss how this type of annotation forces them to dig deeper because the surface level annotations are done first.</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27</a:t>
            </a:fld>
            <a:endParaRPr lang="en-US"/>
          </a:p>
        </p:txBody>
      </p:sp>
    </p:spTree>
    <p:extLst>
      <p:ext uri="{BB962C8B-B14F-4D97-AF65-F5344CB8AC3E}">
        <p14:creationId xmlns:p14="http://schemas.microsoft.com/office/powerpoint/2010/main" val="40329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each group a section of the poem and have them categorize the</a:t>
            </a:r>
            <a:r>
              <a:rPr lang="en-US" baseline="0" dirty="0" smtClean="0"/>
              <a:t> annotations as:  Notice Thinking, Focus on Reading, Focus on Solving Reading Problems, or a Focus on Disciplinary Literacy Practices.  </a:t>
            </a:r>
          </a:p>
          <a:p>
            <a:endParaRPr lang="en-US" baseline="0" dirty="0" smtClean="0"/>
          </a:p>
          <a:p>
            <a:r>
              <a:rPr lang="en-US" baseline="0" dirty="0" smtClean="0"/>
              <a:t>Provide each group with a blank funnel graphic organizer and then either place sticky notes/annotations in the </a:t>
            </a:r>
            <a:r>
              <a:rPr lang="en-US" baseline="0" smtClean="0"/>
              <a:t>proper place.</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28</a:t>
            </a:fld>
            <a:endParaRPr lang="en-US"/>
          </a:p>
        </p:txBody>
      </p:sp>
    </p:spTree>
    <p:extLst>
      <p:ext uri="{BB962C8B-B14F-4D97-AF65-F5344CB8AC3E}">
        <p14:creationId xmlns:p14="http://schemas.microsoft.com/office/powerpoint/2010/main" val="4095693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Generate some topics that teachers would like to share, research,</a:t>
            </a:r>
            <a:r>
              <a:rPr lang="en-US" baseline="0" dirty="0" smtClean="0"/>
              <a:t> etc.  </a:t>
            </a:r>
          </a:p>
          <a:p>
            <a:endParaRPr lang="en-US" baseline="0" dirty="0" smtClean="0"/>
          </a:p>
          <a:p>
            <a:r>
              <a:rPr lang="en-US" baseline="0" dirty="0" smtClean="0"/>
              <a:t>It could be grade level teams, building teams, or like-interested people collaborating!</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29</a:t>
            </a:fld>
            <a:endParaRPr lang="en-US"/>
          </a:p>
        </p:txBody>
      </p:sp>
    </p:spTree>
    <p:extLst>
      <p:ext uri="{BB962C8B-B14F-4D97-AF65-F5344CB8AC3E}">
        <p14:creationId xmlns:p14="http://schemas.microsoft.com/office/powerpoint/2010/main" val="44676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reading book aloud, invite each teacher to write their dream for their students OR why they were inspired to enter the teaching profession in the first place.  Fill in the information on the star template in folder.  Set aside as I read aloud the book. </a:t>
            </a:r>
          </a:p>
          <a:p>
            <a:endParaRPr lang="en-US" baseline="0" dirty="0" smtClean="0"/>
          </a:p>
          <a:p>
            <a:r>
              <a:rPr lang="en-US" baseline="0" dirty="0" smtClean="0"/>
              <a:t>What is our journey as an educator?  </a:t>
            </a:r>
          </a:p>
          <a:p>
            <a:endParaRPr lang="en-US" baseline="0" dirty="0" smtClean="0"/>
          </a:p>
          <a:p>
            <a:r>
              <a:rPr lang="en-US" baseline="0" dirty="0" smtClean="0"/>
              <a:t>What did the author mean when he wrote “The beginning” at the end?</a:t>
            </a:r>
          </a:p>
          <a:p>
            <a:endParaRPr lang="en-US" baseline="0" dirty="0" smtClean="0"/>
          </a:p>
          <a:p>
            <a:r>
              <a:rPr lang="en-US" baseline="0" dirty="0" smtClean="0"/>
              <a:t>What are the similarities we share, and how are we each unique?</a:t>
            </a:r>
          </a:p>
          <a:p>
            <a:endParaRPr lang="en-US" baseline="0" dirty="0" smtClean="0"/>
          </a:p>
          <a:p>
            <a:r>
              <a:rPr lang="en-US" baseline="0" dirty="0" smtClean="0"/>
              <a:t>As we segue into an assessment update, remember that what is most important is our role and purpose in the classroom.  While others focus on how to weigh the elephant…WE FEED IT!</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3</a:t>
            </a:fld>
            <a:endParaRPr lang="en-US"/>
          </a:p>
        </p:txBody>
      </p:sp>
    </p:spTree>
    <p:extLst>
      <p:ext uri="{BB962C8B-B14F-4D97-AF65-F5344CB8AC3E}">
        <p14:creationId xmlns:p14="http://schemas.microsoft.com/office/powerpoint/2010/main" val="2845547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977A7-9A49-9949-9FF7-D12E4D79109A}" type="slidenum">
              <a:rPr lang="en-US" smtClean="0"/>
              <a:t>30</a:t>
            </a:fld>
            <a:endParaRPr lang="en-US"/>
          </a:p>
        </p:txBody>
      </p:sp>
    </p:spTree>
    <p:extLst>
      <p:ext uri="{BB962C8B-B14F-4D97-AF65-F5344CB8AC3E}">
        <p14:creationId xmlns:p14="http://schemas.microsoft.com/office/powerpoint/2010/main" val="3914309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smtClean="0"/>
              <a:t>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31</a:t>
            </a:fld>
            <a:endParaRPr lang="en-US"/>
          </a:p>
        </p:txBody>
      </p:sp>
    </p:spTree>
    <p:extLst>
      <p:ext uri="{BB962C8B-B14F-4D97-AF65-F5344CB8AC3E}">
        <p14:creationId xmlns:p14="http://schemas.microsoft.com/office/powerpoint/2010/main" val="157632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feedback on graphic organizers and explain how it was used to plan for the day.</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4</a:t>
            </a:fld>
            <a:endParaRPr lang="en-US"/>
          </a:p>
        </p:txBody>
      </p:sp>
    </p:spTree>
    <p:extLst>
      <p:ext uri="{BB962C8B-B14F-4D97-AF65-F5344CB8AC3E}">
        <p14:creationId xmlns:p14="http://schemas.microsoft.com/office/powerpoint/2010/main" val="45726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wanted it to say “face to face” as that was important to the group.</a:t>
            </a:r>
            <a:r>
              <a:rPr lang="en-US" baseline="0" dirty="0" smtClean="0"/>
              <a:t>  You also asked that it not focus on things we can do independently…emphasize building shared understanding.</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5</a:t>
            </a:fld>
            <a:endParaRPr lang="en-US"/>
          </a:p>
        </p:txBody>
      </p:sp>
    </p:spTree>
    <p:extLst>
      <p:ext uri="{BB962C8B-B14F-4D97-AF65-F5344CB8AC3E}">
        <p14:creationId xmlns:p14="http://schemas.microsoft.com/office/powerpoint/2010/main" val="309971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draft #2 and ask for final revisions.  </a:t>
            </a:r>
            <a:endParaRPr lang="en-US" dirty="0"/>
          </a:p>
        </p:txBody>
      </p:sp>
      <p:sp>
        <p:nvSpPr>
          <p:cNvPr id="4" name="Slide Number Placeholder 3"/>
          <p:cNvSpPr>
            <a:spLocks noGrp="1"/>
          </p:cNvSpPr>
          <p:nvPr>
            <p:ph type="sldNum" sz="quarter" idx="10"/>
          </p:nvPr>
        </p:nvSpPr>
        <p:spPr/>
        <p:txBody>
          <a:bodyPr/>
          <a:lstStyle/>
          <a:p>
            <a:fld id="{3CC977A7-9A49-9949-9FF7-D12E4D79109A}" type="slidenum">
              <a:rPr lang="en-US" smtClean="0"/>
              <a:t>6</a:t>
            </a:fld>
            <a:endParaRPr lang="en-US"/>
          </a:p>
        </p:txBody>
      </p:sp>
    </p:spTree>
    <p:extLst>
      <p:ext uri="{BB962C8B-B14F-4D97-AF65-F5344CB8AC3E}">
        <p14:creationId xmlns:p14="http://schemas.microsoft.com/office/powerpoint/2010/main" val="213493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M-Step update:  Assessment Transition</a:t>
            </a:r>
          </a:p>
          <a:p>
            <a:endParaRPr lang="en-US" dirty="0" smtClean="0"/>
          </a:p>
          <a:p>
            <a:r>
              <a:rPr lang="en-US" dirty="0" smtClean="0"/>
              <a:t>In small groups of 4, use</a:t>
            </a:r>
            <a:r>
              <a:rPr lang="en-US" baseline="0" dirty="0" smtClean="0"/>
              <a:t> the following protocol:</a:t>
            </a:r>
          </a:p>
          <a:p>
            <a:endParaRPr lang="en-US" baseline="0" dirty="0" smtClean="0"/>
          </a:p>
          <a:p>
            <a:r>
              <a:rPr lang="en-US" baseline="0" dirty="0" smtClean="0"/>
              <a:t>(Put stickers on Spring 2015 Michigan Statewide Assessment Transition” document to indicate which group member reads which section).</a:t>
            </a:r>
          </a:p>
          <a:p>
            <a:r>
              <a:rPr lang="en-US" baseline="0" dirty="0" smtClean="0"/>
              <a:t> </a:t>
            </a:r>
          </a:p>
          <a:p>
            <a:r>
              <a:rPr lang="en-US" baseline="0" dirty="0" smtClean="0"/>
              <a:t>Using the “Here’s What. So What? Now What? Protocol” have small groups share the facts, interpretations and questions they have about their assigned section.  Have each group come to consensus on 3-5 factual statements, interpretations, and questions they would like to bring to the whole group.</a:t>
            </a:r>
          </a:p>
          <a:p>
            <a:endParaRPr lang="en-US" baseline="0" dirty="0" smtClean="0"/>
          </a:p>
          <a:p>
            <a:r>
              <a:rPr lang="en-US" baseline="0" dirty="0" smtClean="0"/>
              <a:t>During whole group share out, compile information on chart paper, especially relevant questions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C977A7-9A49-9949-9FF7-D12E4D79109A}" type="slidenum">
              <a:rPr lang="en-US" smtClean="0"/>
              <a:t>7</a:t>
            </a:fld>
            <a:endParaRPr lang="en-US"/>
          </a:p>
        </p:txBody>
      </p:sp>
    </p:spTree>
    <p:extLst>
      <p:ext uri="{BB962C8B-B14F-4D97-AF65-F5344CB8AC3E}">
        <p14:creationId xmlns:p14="http://schemas.microsoft.com/office/powerpoint/2010/main" val="413538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should take a look at the testing calendar on the </a:t>
            </a:r>
            <a:r>
              <a:rPr lang="en-US" smtClean="0"/>
              <a:t>last page.</a:t>
            </a:r>
            <a:endParaRPr lang="en-US"/>
          </a:p>
        </p:txBody>
      </p:sp>
      <p:sp>
        <p:nvSpPr>
          <p:cNvPr id="4" name="Slide Number Placeholder 3"/>
          <p:cNvSpPr>
            <a:spLocks noGrp="1"/>
          </p:cNvSpPr>
          <p:nvPr>
            <p:ph type="sldNum" sz="quarter" idx="10"/>
          </p:nvPr>
        </p:nvSpPr>
        <p:spPr/>
        <p:txBody>
          <a:bodyPr/>
          <a:lstStyle/>
          <a:p>
            <a:fld id="{3CC977A7-9A49-9949-9FF7-D12E4D79109A}" type="slidenum">
              <a:rPr lang="en-US" smtClean="0"/>
              <a:t>8</a:t>
            </a:fld>
            <a:endParaRPr lang="en-US"/>
          </a:p>
        </p:txBody>
      </p:sp>
    </p:spTree>
    <p:extLst>
      <p:ext uri="{BB962C8B-B14F-4D97-AF65-F5344CB8AC3E}">
        <p14:creationId xmlns:p14="http://schemas.microsoft.com/office/powerpoint/2010/main" val="83905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977A7-9A49-9949-9FF7-D12E4D79109A}" type="slidenum">
              <a:rPr lang="en-US" smtClean="0"/>
              <a:t>9</a:t>
            </a:fld>
            <a:endParaRPr lang="en-US"/>
          </a:p>
        </p:txBody>
      </p:sp>
    </p:spTree>
    <p:extLst>
      <p:ext uri="{BB962C8B-B14F-4D97-AF65-F5344CB8AC3E}">
        <p14:creationId xmlns:p14="http://schemas.microsoft.com/office/powerpoint/2010/main" val="420560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12/1/14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12/1/14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12/1/14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12/1/14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7OGY1Jxp3o" TargetMode="External"/><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online-stopwatch.com/countdow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1oKs8fvYQg" TargetMode="External"/><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learning.blogs.nytimes.com/2014/11/13/500-prompts-for-narrative-and-personal-writing/?emc=edit_ln_20141113&amp;nl=learning&amp;nlid=66583150&amp;_r=1" TargetMode="External"/><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noredink.com" TargetMode="External"/><Relationship Id="rId4" Type="http://schemas.openxmlformats.org/officeDocument/2006/relationships/hyperlink" Target="http://www.number2.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halkboard"/>
                <a:cs typeface="Chalkboard"/>
              </a:rPr>
              <a:t>MS/HS ELA Collaborative</a:t>
            </a:r>
            <a:endParaRPr lang="en-US" dirty="0">
              <a:latin typeface="Chalkboard"/>
              <a:cs typeface="Chalkboard"/>
            </a:endParaRPr>
          </a:p>
        </p:txBody>
      </p:sp>
      <p:sp>
        <p:nvSpPr>
          <p:cNvPr id="3" name="Subtitle 2"/>
          <p:cNvSpPr>
            <a:spLocks noGrp="1"/>
          </p:cNvSpPr>
          <p:nvPr>
            <p:ph type="subTitle" idx="1"/>
          </p:nvPr>
        </p:nvSpPr>
        <p:spPr/>
        <p:txBody>
          <a:bodyPr/>
          <a:lstStyle/>
          <a:p>
            <a:r>
              <a:rPr lang="en-US" dirty="0" smtClean="0"/>
              <a:t>December 3, 2014</a:t>
            </a:r>
            <a:endParaRPr lang="en-US" dirty="0"/>
          </a:p>
        </p:txBody>
      </p:sp>
    </p:spTree>
    <p:extLst>
      <p:ext uri="{BB962C8B-B14F-4D97-AF65-F5344CB8AC3E}">
        <p14:creationId xmlns:p14="http://schemas.microsoft.com/office/powerpoint/2010/main" val="2360786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4" name="Content Placeholder 3" descr="brain break.gif"/>
          <p:cNvPicPr>
            <a:picLocks noGrp="1" noChangeAspect="1"/>
          </p:cNvPicPr>
          <p:nvPr>
            <p:ph idx="1"/>
          </p:nvPr>
        </p:nvPicPr>
        <p:blipFill>
          <a:blip r:embed="rId3">
            <a:extLst>
              <a:ext uri="{28A0092B-C50C-407E-A947-70E740481C1C}">
                <a14:useLocalDpi xmlns:a14="http://schemas.microsoft.com/office/drawing/2010/main" val="0"/>
              </a:ext>
            </a:extLst>
          </a:blip>
          <a:srcRect l="-17548" r="-17548"/>
          <a:stretch>
            <a:fillRect/>
          </a:stretch>
        </p:blipFill>
        <p:spPr/>
      </p:pic>
    </p:spTree>
    <p:extLst>
      <p:ext uri="{BB962C8B-B14F-4D97-AF65-F5344CB8AC3E}">
        <p14:creationId xmlns:p14="http://schemas.microsoft.com/office/powerpoint/2010/main" val="114474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lly gallagher.png"/>
          <p:cNvPicPr>
            <a:picLocks noGrp="1" noChangeAspect="1"/>
          </p:cNvPicPr>
          <p:nvPr>
            <p:ph idx="1"/>
          </p:nvPr>
        </p:nvPicPr>
        <p:blipFill>
          <a:blip r:embed="rId3">
            <a:extLst>
              <a:ext uri="{28A0092B-C50C-407E-A947-70E740481C1C}">
                <a14:useLocalDpi xmlns:a14="http://schemas.microsoft.com/office/drawing/2010/main" val="0"/>
              </a:ext>
            </a:extLst>
          </a:blip>
          <a:srcRect l="-35970" r="-35970"/>
          <a:stretch>
            <a:fillRect/>
          </a:stretch>
        </p:blipFill>
        <p:spPr/>
      </p:pic>
    </p:spTree>
    <p:extLst>
      <p:ext uri="{BB962C8B-B14F-4D97-AF65-F5344CB8AC3E}">
        <p14:creationId xmlns:p14="http://schemas.microsoft.com/office/powerpoint/2010/main" val="8040437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12-01 at 10.37.22 AM.png"/>
          <p:cNvPicPr>
            <a:picLocks noGrp="1" noChangeAspect="1"/>
          </p:cNvPicPr>
          <p:nvPr>
            <p:ph idx="1"/>
          </p:nvPr>
        </p:nvPicPr>
        <p:blipFill>
          <a:blip r:embed="rId3">
            <a:extLst>
              <a:ext uri="{28A0092B-C50C-407E-A947-70E740481C1C}">
                <a14:useLocalDpi xmlns:a14="http://schemas.microsoft.com/office/drawing/2010/main" val="0"/>
              </a:ext>
            </a:extLst>
          </a:blip>
          <a:srcRect l="-13073" r="-13073"/>
          <a:stretch>
            <a:fillRect/>
          </a:stretch>
        </p:blipFill>
        <p:spPr/>
      </p:pic>
    </p:spTree>
    <p:extLst>
      <p:ext uri="{BB962C8B-B14F-4D97-AF65-F5344CB8AC3E}">
        <p14:creationId xmlns:p14="http://schemas.microsoft.com/office/powerpoint/2010/main" val="41791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that Drive Better Writing</a:t>
            </a:r>
            <a:endParaRPr lang="en-US" dirty="0"/>
          </a:p>
        </p:txBody>
      </p:sp>
      <p:pic>
        <p:nvPicPr>
          <p:cNvPr id="4" name="Content Placeholder 3" descr="11320-loops-wa8l.jpg"/>
          <p:cNvPicPr>
            <a:picLocks noGrp="1" noChangeAspect="1"/>
          </p:cNvPicPr>
          <p:nvPr>
            <p:ph idx="1"/>
          </p:nvPr>
        </p:nvPicPr>
        <p:blipFill>
          <a:blip r:embed="rId3">
            <a:extLst>
              <a:ext uri="{28A0092B-C50C-407E-A947-70E740481C1C}">
                <a14:useLocalDpi xmlns:a14="http://schemas.microsoft.com/office/drawing/2010/main" val="0"/>
              </a:ext>
            </a:extLst>
          </a:blip>
          <a:srcRect l="-35110" r="-35110"/>
          <a:stretch>
            <a:fillRect/>
          </a:stretch>
        </p:blipFill>
        <p:spPr/>
      </p:pic>
    </p:spTree>
    <p:extLst>
      <p:ext uri="{BB962C8B-B14F-4D97-AF65-F5344CB8AC3E}">
        <p14:creationId xmlns:p14="http://schemas.microsoft.com/office/powerpoint/2010/main" val="1386816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ane-Koyczan620.jp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1885" r="1885"/>
          <a:stretch>
            <a:fillRect/>
          </a:stretch>
        </p:blipFill>
        <p:spPr/>
      </p:pic>
    </p:spTree>
    <p:extLst>
      <p:ext uri="{BB962C8B-B14F-4D97-AF65-F5344CB8AC3E}">
        <p14:creationId xmlns:p14="http://schemas.microsoft.com/office/powerpoint/2010/main" val="2933492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3"/>
              </a:rPr>
              <a:t>http://www.online-stopwatch.com/countdown</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9458949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https://www.youtube.com/watch?v=</a:t>
            </a:r>
            <a:r>
              <a:rPr lang="en-US" dirty="0" smtClean="0">
                <a:hlinkClick r:id="rId3"/>
              </a:rPr>
              <a:t>a1oKs8fvYQg</a:t>
            </a:r>
            <a:r>
              <a:rPr lang="en-US" dirty="0" smtClean="0"/>
              <a:t>  </a:t>
            </a:r>
            <a:br>
              <a:rPr lang="en-US" dirty="0" smtClean="0"/>
            </a:br>
            <a:endParaRPr lang="en-US" dirty="0"/>
          </a:p>
        </p:txBody>
      </p:sp>
      <p:pic>
        <p:nvPicPr>
          <p:cNvPr id="4" name="Content Placeholder 3" descr="short_tie.jpg"/>
          <p:cNvPicPr>
            <a:picLocks noGrp="1" noChangeAspect="1"/>
          </p:cNvPicPr>
          <p:nvPr>
            <p:ph idx="1"/>
          </p:nvPr>
        </p:nvPicPr>
        <p:blipFill>
          <a:blip r:embed="rId4">
            <a:extLst>
              <a:ext uri="{28A0092B-C50C-407E-A947-70E740481C1C}">
                <a14:useLocalDpi xmlns:a14="http://schemas.microsoft.com/office/drawing/2010/main" val="0"/>
              </a:ext>
            </a:extLst>
          </a:blip>
          <a:srcRect l="-37279" r="-37279"/>
          <a:stretch>
            <a:fillRect/>
          </a:stretch>
        </p:blipFill>
        <p:spPr/>
      </p:pic>
    </p:spTree>
    <p:extLst>
      <p:ext uri="{BB962C8B-B14F-4D97-AF65-F5344CB8AC3E}">
        <p14:creationId xmlns:p14="http://schemas.microsoft.com/office/powerpoint/2010/main" val="273908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 Your 1</a:t>
            </a:r>
            <a:r>
              <a:rPr lang="en-US" baseline="30000" dirty="0" smtClean="0"/>
              <a:t>st</a:t>
            </a:r>
            <a:r>
              <a:rPr lang="en-US" dirty="0" smtClean="0"/>
              <a:t> Draft Under the Radar</a:t>
            </a:r>
            <a:endParaRPr lang="en-US" dirty="0"/>
          </a:p>
        </p:txBody>
      </p:sp>
      <p:pic>
        <p:nvPicPr>
          <p:cNvPr id="4" name="Content Placeholder 3" descr="radar.png"/>
          <p:cNvPicPr>
            <a:picLocks noGrp="1" noChangeAspect="1"/>
          </p:cNvPicPr>
          <p:nvPr>
            <p:ph idx="1"/>
          </p:nvPr>
        </p:nvPicPr>
        <p:blipFill>
          <a:blip r:embed="rId3">
            <a:extLst>
              <a:ext uri="{28A0092B-C50C-407E-A947-70E740481C1C}">
                <a14:useLocalDpi xmlns:a14="http://schemas.microsoft.com/office/drawing/2010/main" val="0"/>
              </a:ext>
            </a:extLst>
          </a:blip>
          <a:srcRect l="-35970" r="-35970"/>
          <a:stretch>
            <a:fillRect/>
          </a:stretch>
        </p:blipFill>
        <p:spPr/>
      </p:pic>
    </p:spTree>
    <p:extLst>
      <p:ext uri="{BB962C8B-B14F-4D97-AF65-F5344CB8AC3E}">
        <p14:creationId xmlns:p14="http://schemas.microsoft.com/office/powerpoint/2010/main" val="40565620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r>
              <a:rPr lang="en-US" dirty="0" smtClean="0"/>
              <a:t>Please share your draft with me and I will make copies for your writing group.</a:t>
            </a:r>
            <a:endParaRPr lang="en-US" dirty="0"/>
          </a:p>
        </p:txBody>
      </p:sp>
    </p:spTree>
    <p:extLst>
      <p:ext uri="{BB962C8B-B14F-4D97-AF65-F5344CB8AC3E}">
        <p14:creationId xmlns:p14="http://schemas.microsoft.com/office/powerpoint/2010/main" val="35594864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Groups</a:t>
            </a:r>
            <a:endParaRPr lang="en-US" dirty="0"/>
          </a:p>
        </p:txBody>
      </p:sp>
      <p:sp>
        <p:nvSpPr>
          <p:cNvPr id="3" name="Content Placeholder 2"/>
          <p:cNvSpPr>
            <a:spLocks noGrp="1"/>
          </p:cNvSpPr>
          <p:nvPr>
            <p:ph idx="1"/>
          </p:nvPr>
        </p:nvSpPr>
        <p:spPr/>
        <p:txBody>
          <a:bodyPr/>
          <a:lstStyle/>
          <a:p>
            <a:r>
              <a:rPr lang="en-US" dirty="0" smtClean="0"/>
              <a:t>Distribute copy of draft to each member.</a:t>
            </a:r>
          </a:p>
          <a:p>
            <a:r>
              <a:rPr lang="en-US" dirty="0" smtClean="0"/>
              <a:t>Person sharing determines level of response and distributes squares of paper.</a:t>
            </a:r>
          </a:p>
          <a:p>
            <a:r>
              <a:rPr lang="en-US" dirty="0" smtClean="0"/>
              <a:t>Read paper aloud. Group listens with pen in hand taking notes around level requested.</a:t>
            </a:r>
          </a:p>
          <a:p>
            <a:r>
              <a:rPr lang="en-US" dirty="0" smtClean="0"/>
              <a:t>Group members take turns reading comments, while writer listens.</a:t>
            </a:r>
          </a:p>
          <a:p>
            <a:pPr marL="0" indent="0">
              <a:buNone/>
            </a:pPr>
            <a:endParaRPr lang="en-US" dirty="0" smtClean="0"/>
          </a:p>
          <a:p>
            <a:endParaRPr lang="en-US" dirty="0" smtClean="0"/>
          </a:p>
          <a:p>
            <a:pPr marL="365760" lvl="1" indent="0">
              <a:buNone/>
            </a:pPr>
            <a:endParaRPr lang="en-US" dirty="0" smtClean="0"/>
          </a:p>
        </p:txBody>
      </p:sp>
    </p:spTree>
    <p:extLst>
      <p:ext uri="{BB962C8B-B14F-4D97-AF65-F5344CB8AC3E}">
        <p14:creationId xmlns:p14="http://schemas.microsoft.com/office/powerpoint/2010/main" val="241368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piced-Gingerbread-Man-Cookies-4.jpg"/>
          <p:cNvPicPr>
            <a:picLocks noGrp="1" noChangeAspect="1"/>
          </p:cNvPicPr>
          <p:nvPr>
            <p:ph idx="1"/>
          </p:nvPr>
        </p:nvPicPr>
        <p:blipFill>
          <a:blip r:embed="rId3">
            <a:extLst>
              <a:ext uri="{28A0092B-C50C-407E-A947-70E740481C1C}">
                <a14:useLocalDpi xmlns:a14="http://schemas.microsoft.com/office/drawing/2010/main" val="0"/>
              </a:ext>
            </a:extLst>
          </a:blip>
          <a:srcRect l="-78955" r="-78955"/>
          <a:stretch>
            <a:fillRect/>
          </a:stretch>
        </p:blipFill>
        <p:spPr>
          <a:xfrm>
            <a:off x="-382693" y="2119257"/>
            <a:ext cx="6196405" cy="3603812"/>
          </a:xfrm>
        </p:spPr>
      </p:pic>
      <p:sp>
        <p:nvSpPr>
          <p:cNvPr id="4" name="TextBox 3"/>
          <p:cNvSpPr txBox="1"/>
          <p:nvPr/>
        </p:nvSpPr>
        <p:spPr>
          <a:xfrm>
            <a:off x="4334933" y="2119257"/>
            <a:ext cx="3674534" cy="3416320"/>
          </a:xfrm>
          <a:prstGeom prst="rect">
            <a:avLst/>
          </a:prstGeom>
          <a:noFill/>
        </p:spPr>
        <p:txBody>
          <a:bodyPr wrap="square" rtlCol="0">
            <a:spAutoFit/>
          </a:bodyPr>
          <a:lstStyle/>
          <a:p>
            <a:r>
              <a:rPr lang="en-US" b="1" dirty="0" smtClean="0">
                <a:solidFill>
                  <a:schemeClr val="accent2"/>
                </a:solidFill>
              </a:rPr>
              <a:t>Stomach</a:t>
            </a:r>
            <a:r>
              <a:rPr lang="en-US" dirty="0" smtClean="0"/>
              <a:t>:  What gives you indigestion?</a:t>
            </a:r>
          </a:p>
          <a:p>
            <a:endParaRPr lang="en-US" dirty="0" smtClean="0"/>
          </a:p>
          <a:p>
            <a:r>
              <a:rPr lang="en-US" b="1" dirty="0" smtClean="0">
                <a:solidFill>
                  <a:srgbClr val="AA2B1E"/>
                </a:solidFill>
              </a:rPr>
              <a:t>Head</a:t>
            </a:r>
            <a:r>
              <a:rPr lang="en-US" dirty="0" smtClean="0"/>
              <a:t>:  What drives you crazy?</a:t>
            </a:r>
          </a:p>
          <a:p>
            <a:endParaRPr lang="en-US" dirty="0" smtClean="0"/>
          </a:p>
          <a:p>
            <a:r>
              <a:rPr lang="en-US" b="1" dirty="0" smtClean="0">
                <a:solidFill>
                  <a:srgbClr val="AA2B1E"/>
                </a:solidFill>
              </a:rPr>
              <a:t>Heart</a:t>
            </a:r>
            <a:r>
              <a:rPr lang="en-US" dirty="0" smtClean="0"/>
              <a:t>:  What you love</a:t>
            </a:r>
          </a:p>
          <a:p>
            <a:endParaRPr lang="en-US" dirty="0" smtClean="0"/>
          </a:p>
          <a:p>
            <a:r>
              <a:rPr lang="en-US" b="1" dirty="0" smtClean="0">
                <a:solidFill>
                  <a:srgbClr val="AA2B1E"/>
                </a:solidFill>
              </a:rPr>
              <a:t>Leg</a:t>
            </a:r>
            <a:r>
              <a:rPr lang="en-US" dirty="0" smtClean="0"/>
              <a:t>:  What you bring</a:t>
            </a:r>
          </a:p>
          <a:p>
            <a:endParaRPr lang="en-US" dirty="0" smtClean="0"/>
          </a:p>
          <a:p>
            <a:r>
              <a:rPr lang="en-US" b="1" dirty="0" smtClean="0">
                <a:solidFill>
                  <a:srgbClr val="AA2B1E"/>
                </a:solidFill>
              </a:rPr>
              <a:t>Hand</a:t>
            </a:r>
            <a:r>
              <a:rPr lang="en-US" dirty="0" smtClean="0"/>
              <a:t>: What you want to let go</a:t>
            </a:r>
          </a:p>
          <a:p>
            <a:endParaRPr lang="en-US" dirty="0" smtClean="0"/>
          </a:p>
          <a:p>
            <a:r>
              <a:rPr lang="en-US" b="1" dirty="0" smtClean="0">
                <a:solidFill>
                  <a:srgbClr val="AA2B1E"/>
                </a:solidFill>
              </a:rPr>
              <a:t>Hand</a:t>
            </a:r>
            <a:r>
              <a:rPr lang="en-US" dirty="0" smtClean="0"/>
              <a:t>: What you want to take away</a:t>
            </a:r>
            <a:endParaRPr lang="en-US" dirty="0"/>
          </a:p>
        </p:txBody>
      </p:sp>
    </p:spTree>
    <p:extLst>
      <p:ext uri="{BB962C8B-B14F-4D97-AF65-F5344CB8AC3E}">
        <p14:creationId xmlns:p14="http://schemas.microsoft.com/office/powerpoint/2010/main" val="11561721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Chair</a:t>
            </a:r>
            <a:endParaRPr lang="en-US" dirty="0"/>
          </a:p>
        </p:txBody>
      </p:sp>
      <p:pic>
        <p:nvPicPr>
          <p:cNvPr id="5" name="Content Placeholder 4" descr="author chair.jpg"/>
          <p:cNvPicPr>
            <a:picLocks noGrp="1" noChangeAspect="1"/>
          </p:cNvPicPr>
          <p:nvPr>
            <p:ph idx="1"/>
          </p:nvPr>
        </p:nvPicPr>
        <p:blipFill>
          <a:blip r:embed="rId3">
            <a:extLst>
              <a:ext uri="{28A0092B-C50C-407E-A947-70E740481C1C}">
                <a14:useLocalDpi xmlns:a14="http://schemas.microsoft.com/office/drawing/2010/main" val="0"/>
              </a:ext>
            </a:extLst>
          </a:blip>
          <a:srcRect l="-12763" r="-12763"/>
          <a:stretch>
            <a:fillRect/>
          </a:stretch>
        </p:blipFill>
        <p:spPr>
          <a:xfrm>
            <a:off x="1463041" y="2119257"/>
            <a:ext cx="2877954" cy="1673810"/>
          </a:xfrm>
        </p:spPr>
      </p:pic>
      <p:pic>
        <p:nvPicPr>
          <p:cNvPr id="6" name="Picture 5" descr="author chai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023" y="4182534"/>
            <a:ext cx="1428750" cy="1905000"/>
          </a:xfrm>
          <a:prstGeom prst="rect">
            <a:avLst/>
          </a:prstGeom>
        </p:spPr>
      </p:pic>
      <p:pic>
        <p:nvPicPr>
          <p:cNvPr id="7" name="Picture 6" descr="chair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382" y="1955801"/>
            <a:ext cx="3199486" cy="3951540"/>
          </a:xfrm>
          <a:prstGeom prst="rect">
            <a:avLst/>
          </a:prstGeom>
        </p:spPr>
      </p:pic>
    </p:spTree>
    <p:extLst>
      <p:ext uri="{BB962C8B-B14F-4D97-AF65-F5344CB8AC3E}">
        <p14:creationId xmlns:p14="http://schemas.microsoft.com/office/powerpoint/2010/main" val="36238907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Time</a:t>
            </a:r>
            <a:endParaRPr lang="en-US" dirty="0"/>
          </a:p>
        </p:txBody>
      </p:sp>
      <p:pic>
        <p:nvPicPr>
          <p:cNvPr id="4" name="Content Placeholder 3" descr="lakeside-reflection-gehman_1438_600x450.jpg"/>
          <p:cNvPicPr>
            <a:picLocks noGrp="1" noChangeAspect="1"/>
          </p:cNvPicPr>
          <p:nvPr>
            <p:ph idx="1"/>
          </p:nvPr>
        </p:nvPicPr>
        <p:blipFill>
          <a:blip r:embed="rId3">
            <a:extLst>
              <a:ext uri="{28A0092B-C50C-407E-A947-70E740481C1C}">
                <a14:useLocalDpi xmlns:a14="http://schemas.microsoft.com/office/drawing/2010/main" val="0"/>
              </a:ext>
            </a:extLst>
          </a:blip>
          <a:srcRect l="-14478" r="-14478"/>
          <a:stretch>
            <a:fillRect/>
          </a:stretch>
        </p:blipFill>
        <p:spPr/>
      </p:pic>
    </p:spTree>
    <p:extLst>
      <p:ext uri="{BB962C8B-B14F-4D97-AF65-F5344CB8AC3E}">
        <p14:creationId xmlns:p14="http://schemas.microsoft.com/office/powerpoint/2010/main" val="33867903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worked? What was a challenge?</a:t>
            </a:r>
          </a:p>
          <a:p>
            <a:r>
              <a:rPr lang="en-US" dirty="0" smtClean="0"/>
              <a:t>How might you use writing groups in your classroom? What tweaks would you make?</a:t>
            </a:r>
          </a:p>
          <a:p>
            <a:r>
              <a:rPr lang="en-US" dirty="0" smtClean="0"/>
              <a:t>How might writing groups fit in with your system’s schedule/expectations?</a:t>
            </a:r>
          </a:p>
          <a:p>
            <a:r>
              <a:rPr lang="en-US" dirty="0" smtClean="0"/>
              <a:t>What are the obstacles to forming writing groups and how can they be overcome?</a:t>
            </a:r>
          </a:p>
          <a:p>
            <a:r>
              <a:rPr lang="en-US" dirty="0" smtClean="0"/>
              <a:t>What alternatives to writing groups might be employed to get kids to write more?</a:t>
            </a:r>
            <a:endParaRPr lang="en-US" dirty="0"/>
          </a:p>
        </p:txBody>
      </p:sp>
    </p:spTree>
    <p:extLst>
      <p:ext uri="{BB962C8B-B14F-4D97-AF65-F5344CB8AC3E}">
        <p14:creationId xmlns:p14="http://schemas.microsoft.com/office/powerpoint/2010/main" val="3411415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Argumentation</a:t>
            </a:r>
            <a:endParaRPr lang="en-US" dirty="0"/>
          </a:p>
        </p:txBody>
      </p:sp>
      <p:pic>
        <p:nvPicPr>
          <p:cNvPr id="4" name="Content Placeholder 3" descr="Bingo.jpg"/>
          <p:cNvPicPr>
            <a:picLocks noGrp="1" noChangeAspect="1"/>
          </p:cNvPicPr>
          <p:nvPr>
            <p:ph idx="1"/>
          </p:nvPr>
        </p:nvPicPr>
        <p:blipFill>
          <a:blip r:embed="rId3">
            <a:extLst>
              <a:ext uri="{28A0092B-C50C-407E-A947-70E740481C1C}">
                <a14:useLocalDpi xmlns:a14="http://schemas.microsoft.com/office/drawing/2010/main" val="0"/>
              </a:ext>
            </a:extLst>
          </a:blip>
          <a:srcRect l="-24870" r="-24870"/>
          <a:stretch>
            <a:fillRect/>
          </a:stretch>
        </p:blipFill>
        <p:spPr/>
      </p:pic>
    </p:spTree>
    <p:extLst>
      <p:ext uri="{BB962C8B-B14F-4D97-AF65-F5344CB8AC3E}">
        <p14:creationId xmlns:p14="http://schemas.microsoft.com/office/powerpoint/2010/main" val="4857475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Prompts</a:t>
            </a:r>
            <a:endParaRPr lang="en-US" dirty="0"/>
          </a:p>
        </p:txBody>
      </p:sp>
      <p:pic>
        <p:nvPicPr>
          <p:cNvPr id="4" name="Content Placeholder 3" descr="composition-book.jp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883" r="-883"/>
          <a:stretch>
            <a:fillRect/>
          </a:stretch>
        </p:blipFill>
        <p:spPr/>
      </p:pic>
    </p:spTree>
    <p:extLst>
      <p:ext uri="{BB962C8B-B14F-4D97-AF65-F5344CB8AC3E}">
        <p14:creationId xmlns:p14="http://schemas.microsoft.com/office/powerpoint/2010/main" val="31285836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a:t>
            </a:r>
            <a:endParaRPr lang="en-US" dirty="0"/>
          </a:p>
        </p:txBody>
      </p:sp>
      <p:pic>
        <p:nvPicPr>
          <p:cNvPr id="4" name="Content Placeholder 3" descr="notice and note.jpg"/>
          <p:cNvPicPr>
            <a:picLocks noGrp="1" noChangeAspect="1"/>
          </p:cNvPicPr>
          <p:nvPr>
            <p:ph idx="1"/>
          </p:nvPr>
        </p:nvPicPr>
        <p:blipFill>
          <a:blip r:embed="rId3">
            <a:extLst>
              <a:ext uri="{28A0092B-C50C-407E-A947-70E740481C1C}">
                <a14:useLocalDpi xmlns:a14="http://schemas.microsoft.com/office/drawing/2010/main" val="0"/>
              </a:ext>
            </a:extLst>
          </a:blip>
          <a:srcRect l="-58187" r="-58187"/>
          <a:stretch>
            <a:fillRect/>
          </a:stretch>
        </p:blipFill>
        <p:spPr>
          <a:xfrm>
            <a:off x="-653627" y="1780590"/>
            <a:ext cx="6196405" cy="3603812"/>
          </a:xfrm>
        </p:spPr>
      </p:pic>
      <p:pic>
        <p:nvPicPr>
          <p:cNvPr id="5" name="Picture 4" descr="texts and less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00" y="1780590"/>
            <a:ext cx="3302000" cy="4279900"/>
          </a:xfrm>
          <a:prstGeom prst="rect">
            <a:avLst/>
          </a:prstGeom>
        </p:spPr>
      </p:pic>
    </p:spTree>
    <p:extLst>
      <p:ext uri="{BB962C8B-B14F-4D97-AF65-F5344CB8AC3E}">
        <p14:creationId xmlns:p14="http://schemas.microsoft.com/office/powerpoint/2010/main" val="34638451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Reading Resources</a:t>
            </a:r>
            <a:endParaRPr lang="en-US" dirty="0"/>
          </a:p>
        </p:txBody>
      </p:sp>
      <p:pic>
        <p:nvPicPr>
          <p:cNvPr id="10" name="Content Placeholder 9" descr="stock-footage-young-student-reading-book-in-the-park.jpg"/>
          <p:cNvPicPr>
            <a:picLocks noGrp="1" noChangeAspect="1"/>
          </p:cNvPicPr>
          <p:nvPr>
            <p:ph idx="1"/>
          </p:nvPr>
        </p:nvPicPr>
        <p:blipFill>
          <a:blip r:embed="rId3">
            <a:extLst>
              <a:ext uri="{28A0092B-C50C-407E-A947-70E740481C1C}">
                <a14:useLocalDpi xmlns:a14="http://schemas.microsoft.com/office/drawing/2010/main" val="0"/>
              </a:ext>
            </a:extLst>
          </a:blip>
          <a:srcRect t="-1928" b="-1928"/>
          <a:stretch>
            <a:fillRect/>
          </a:stretch>
        </p:blipFill>
        <p:spPr/>
      </p:pic>
    </p:spTree>
    <p:extLst>
      <p:ext uri="{BB962C8B-B14F-4D97-AF65-F5344CB8AC3E}">
        <p14:creationId xmlns:p14="http://schemas.microsoft.com/office/powerpoint/2010/main" val="13593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Amping</a:t>
            </a:r>
            <a:r>
              <a:rPr lang="en-US" dirty="0" smtClean="0"/>
              <a:t> up Annotations!</a:t>
            </a:r>
            <a:endParaRPr lang="en-US" dirty="0"/>
          </a:p>
        </p:txBody>
      </p:sp>
      <p:pic>
        <p:nvPicPr>
          <p:cNvPr id="4" name="Content Placeholder 3" descr="red_wheelbarrow.jpg"/>
          <p:cNvPicPr>
            <a:picLocks noGrp="1" noChangeAspect="1"/>
          </p:cNvPicPr>
          <p:nvPr>
            <p:ph idx="1"/>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14518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Metacognitive Funnel</a:t>
            </a:r>
            <a:endParaRPr lang="en-US" dirty="0"/>
          </a:p>
        </p:txBody>
      </p:sp>
      <p:pic>
        <p:nvPicPr>
          <p:cNvPr id="4" name="Content Placeholder 7"/>
          <p:cNvPicPr>
            <a:picLocks noGrp="1" noChangeAspect="1"/>
          </p:cNvPicPr>
          <p:nvPr>
            <p:ph idx="1"/>
          </p:nvPr>
        </p:nvPicPr>
        <p:blipFill>
          <a:blip r:embed="rId3"/>
          <a:srcRect l="-42111" r="-42111"/>
          <a:stretch>
            <a:fillRect/>
          </a:stretch>
        </p:blipFill>
        <p:spPr/>
      </p:pic>
    </p:spTree>
    <p:extLst>
      <p:ext uri="{BB962C8B-B14F-4D97-AF65-F5344CB8AC3E}">
        <p14:creationId xmlns:p14="http://schemas.microsoft.com/office/powerpoint/2010/main" val="129841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Explore!</a:t>
            </a:r>
            <a:endParaRPr lang="en-US" dirty="0"/>
          </a:p>
        </p:txBody>
      </p:sp>
      <p:pic>
        <p:nvPicPr>
          <p:cNvPr id="4" name="Content Placeholder 3" descr="main_explorers.jpg"/>
          <p:cNvPicPr>
            <a:picLocks noGrp="1" noChangeAspect="1"/>
          </p:cNvPicPr>
          <p:nvPr>
            <p:ph idx="1"/>
          </p:nvPr>
        </p:nvPicPr>
        <p:blipFill>
          <a:blip r:embed="rId3">
            <a:extLst>
              <a:ext uri="{28A0092B-C50C-407E-A947-70E740481C1C}">
                <a14:useLocalDpi xmlns:a14="http://schemas.microsoft.com/office/drawing/2010/main" val="0"/>
              </a:ext>
            </a:extLst>
          </a:blip>
          <a:srcRect t="-1374" b="-1374"/>
          <a:stretch>
            <a:fillRect/>
          </a:stretch>
        </p:blipFill>
        <p:spPr/>
      </p:pic>
    </p:spTree>
    <p:extLst>
      <p:ext uri="{BB962C8B-B14F-4D97-AF65-F5344CB8AC3E}">
        <p14:creationId xmlns:p14="http://schemas.microsoft.com/office/powerpoint/2010/main" val="44999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sbook_medcover.jpg"/>
          <p:cNvPicPr>
            <a:picLocks noGrp="1" noChangeAspect="1"/>
          </p:cNvPicPr>
          <p:nvPr>
            <p:ph idx="1"/>
          </p:nvPr>
        </p:nvPicPr>
        <p:blipFill>
          <a:blip r:embed="rId3">
            <a:extLst>
              <a:ext uri="{28A0092B-C50C-407E-A947-70E740481C1C}">
                <a14:useLocalDpi xmlns:a14="http://schemas.microsoft.com/office/drawing/2010/main" val="0"/>
              </a:ext>
            </a:extLst>
          </a:blip>
          <a:srcRect l="-27373" r="-27373"/>
          <a:stretch>
            <a:fillRect/>
          </a:stretch>
        </p:blipFill>
        <p:spPr/>
      </p:pic>
    </p:spTree>
    <p:extLst>
      <p:ext uri="{BB962C8B-B14F-4D97-AF65-F5344CB8AC3E}">
        <p14:creationId xmlns:p14="http://schemas.microsoft.com/office/powerpoint/2010/main" val="1905238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Gots</a:t>
            </a:r>
            <a:r>
              <a:rPr lang="en-US" dirty="0" smtClean="0"/>
              <a:t> and Needs</a:t>
            </a:r>
            <a:endParaRPr lang="en-US" dirty="0"/>
          </a:p>
        </p:txBody>
      </p:sp>
      <p:pic>
        <p:nvPicPr>
          <p:cNvPr id="4" name="Content Placeholder 3" descr="facebook like.jpg"/>
          <p:cNvPicPr>
            <a:picLocks noGrp="1" noChangeAspect="1"/>
          </p:cNvPicPr>
          <p:nvPr>
            <p:ph idx="1"/>
          </p:nvPr>
        </p:nvPicPr>
        <p:blipFill>
          <a:blip r:embed="rId3">
            <a:extLst>
              <a:ext uri="{28A0092B-C50C-407E-A947-70E740481C1C}">
                <a14:useLocalDpi xmlns:a14="http://schemas.microsoft.com/office/drawing/2010/main" val="0"/>
              </a:ext>
            </a:extLst>
          </a:blip>
          <a:srcRect l="-16761" r="-16761"/>
          <a:stretch>
            <a:fillRect/>
          </a:stretch>
        </p:blipFill>
        <p:spPr>
          <a:xfrm>
            <a:off x="1463041" y="2119257"/>
            <a:ext cx="2994414" cy="1741543"/>
          </a:xfrm>
        </p:spPr>
      </p:pic>
      <p:pic>
        <p:nvPicPr>
          <p:cNvPr id="5" name="Picture 4" descr="I-Wish-Web-Ma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1" y="4210957"/>
            <a:ext cx="4148667" cy="1778000"/>
          </a:xfrm>
          <a:prstGeom prst="rect">
            <a:avLst/>
          </a:prstGeom>
        </p:spPr>
      </p:pic>
    </p:spTree>
    <p:extLst>
      <p:ext uri="{BB962C8B-B14F-4D97-AF65-F5344CB8AC3E}">
        <p14:creationId xmlns:p14="http://schemas.microsoft.com/office/powerpoint/2010/main" val="226700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pPr marL="0" indent="0" algn="ctr">
              <a:buNone/>
            </a:pPr>
            <a:r>
              <a:rPr lang="en-US" b="1" dirty="0"/>
              <a:t>Brightest Stars</a:t>
            </a:r>
            <a:endParaRPr lang="en-US" dirty="0"/>
          </a:p>
          <a:p>
            <a:pPr marL="0" indent="0" algn="ctr">
              <a:buNone/>
            </a:pPr>
            <a:r>
              <a:rPr lang="en-US" dirty="0"/>
              <a:t>Teachers are Among the Brightest Stars in Our Constellation.</a:t>
            </a:r>
          </a:p>
          <a:p>
            <a:pPr marL="0" indent="0" algn="ctr">
              <a:buNone/>
            </a:pPr>
            <a:r>
              <a:rPr lang="en-US" dirty="0"/>
              <a:t>They guide us, Inspire Us.</a:t>
            </a:r>
          </a:p>
          <a:p>
            <a:pPr marL="0" indent="0" algn="ctr">
              <a:buNone/>
            </a:pPr>
            <a:r>
              <a:rPr lang="en-US" dirty="0"/>
              <a:t>They light the way, They help us see patterns in the stars.</a:t>
            </a:r>
          </a:p>
          <a:p>
            <a:pPr marL="0" indent="0" algn="ctr">
              <a:buNone/>
            </a:pPr>
            <a:r>
              <a:rPr lang="en-US" dirty="0"/>
              <a:t>They are there even when the clouds roll in, Teachers are around us, their spirit surrounds us, twenty four hours a day.</a:t>
            </a:r>
          </a:p>
          <a:p>
            <a:pPr marL="0" indent="0" algn="ctr">
              <a:buNone/>
            </a:pPr>
            <a:r>
              <a:rPr lang="en-US" dirty="0"/>
              <a:t>They help us find true north.</a:t>
            </a:r>
          </a:p>
          <a:p>
            <a:pPr marL="0" indent="0" algn="ctr">
              <a:buNone/>
            </a:pPr>
            <a:r>
              <a:rPr lang="en-US" dirty="0"/>
              <a:t>They help us navigate our way to our true potential.</a:t>
            </a:r>
          </a:p>
          <a:p>
            <a:pPr marL="0" indent="0" algn="ctr">
              <a:buNone/>
            </a:pPr>
            <a:r>
              <a:rPr lang="en-US" dirty="0"/>
              <a:t>They are stars.</a:t>
            </a:r>
          </a:p>
          <a:p>
            <a:pPr marL="0" indent="0" algn="ctr">
              <a:buNone/>
            </a:pPr>
            <a:r>
              <a:rPr lang="en-US" dirty="0"/>
              <a:t>They are among the brightest stars in our constellation.</a:t>
            </a:r>
          </a:p>
          <a:p>
            <a:pPr marL="0" indent="0" algn="ctr">
              <a:buNone/>
            </a:pPr>
            <a:endParaRPr lang="en-US" dirty="0" smtClean="0"/>
          </a:p>
          <a:p>
            <a:pPr marL="0" indent="0" algn="ctr">
              <a:buNone/>
            </a:pPr>
            <a:r>
              <a:rPr lang="en-US" dirty="0" smtClean="0"/>
              <a:t>*</a:t>
            </a:r>
            <a:r>
              <a:rPr lang="en-US" dirty="0"/>
              <a:t>Peter Reynolds*</a:t>
            </a:r>
          </a:p>
        </p:txBody>
      </p:sp>
      <p:pic>
        <p:nvPicPr>
          <p:cNvPr id="4" name="Picture 3" descr="shining st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799" y="4555066"/>
            <a:ext cx="1303867" cy="1303867"/>
          </a:xfrm>
          <a:prstGeom prst="rect">
            <a:avLst/>
          </a:prstGeom>
        </p:spPr>
      </p:pic>
    </p:spTree>
    <p:extLst>
      <p:ext uri="{BB962C8B-B14F-4D97-AF65-F5344CB8AC3E}">
        <p14:creationId xmlns:p14="http://schemas.microsoft.com/office/powerpoint/2010/main" val="5700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your feedback</a:t>
            </a:r>
            <a:endParaRPr lang="en-US" dirty="0"/>
          </a:p>
        </p:txBody>
      </p:sp>
      <p:pic>
        <p:nvPicPr>
          <p:cNvPr id="4" name="Content Placeholder 3" descr="feedback.jpg"/>
          <p:cNvPicPr>
            <a:picLocks noGrp="1" noChangeAspect="1"/>
          </p:cNvPicPr>
          <p:nvPr>
            <p:ph idx="1"/>
          </p:nvPr>
        </p:nvPicPr>
        <p:blipFill>
          <a:blip r:embed="rId3">
            <a:extLst>
              <a:ext uri="{28A0092B-C50C-407E-A947-70E740481C1C}">
                <a14:useLocalDpi xmlns:a14="http://schemas.microsoft.com/office/drawing/2010/main" val="0"/>
              </a:ext>
            </a:extLst>
          </a:blip>
          <a:srcRect l="-25856" r="-25856"/>
          <a:stretch>
            <a:fillRect/>
          </a:stretch>
        </p:blipFill>
        <p:spPr/>
      </p:pic>
    </p:spTree>
    <p:extLst>
      <p:ext uri="{BB962C8B-B14F-4D97-AF65-F5344CB8AC3E}">
        <p14:creationId xmlns:p14="http://schemas.microsoft.com/office/powerpoint/2010/main" val="12450587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Statement:  Draft 1</a:t>
            </a:r>
            <a:endParaRPr lang="en-US" dirty="0"/>
          </a:p>
        </p:txBody>
      </p:sp>
      <p:sp>
        <p:nvSpPr>
          <p:cNvPr id="3" name="Content Placeholder 2"/>
          <p:cNvSpPr>
            <a:spLocks noGrp="1"/>
          </p:cNvSpPr>
          <p:nvPr>
            <p:ph idx="1"/>
          </p:nvPr>
        </p:nvSpPr>
        <p:spPr/>
        <p:txBody>
          <a:bodyPr/>
          <a:lstStyle/>
          <a:p>
            <a:pPr marL="0" indent="0" algn="ctr">
              <a:buNone/>
            </a:pPr>
            <a:r>
              <a:rPr lang="en-US" dirty="0"/>
              <a:t>We meet as a professional collaborative group to explore research and evidence based literacy strategies, examine current research to positively impact our practice, and share digital and print resources that support implementation of the CCSS for ELA.</a:t>
            </a:r>
          </a:p>
          <a:p>
            <a:endParaRPr lang="en-US" dirty="0"/>
          </a:p>
        </p:txBody>
      </p:sp>
    </p:spTree>
    <p:extLst>
      <p:ext uri="{BB962C8B-B14F-4D97-AF65-F5344CB8AC3E}">
        <p14:creationId xmlns:p14="http://schemas.microsoft.com/office/powerpoint/2010/main" val="31286328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Statement: Draft 2</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a:t>We meet face-to-face as a professional collaborative to share expertise, examine data, and mutually support one another.  This group allows us an opportunity to explore instructional practices that positively impact student achievement while receiving continual feedback from our peers. We will strive to understand the new teacher evaluation system and better understand how we can show student growth.</a:t>
            </a:r>
          </a:p>
        </p:txBody>
      </p:sp>
    </p:spTree>
    <p:extLst>
      <p:ext uri="{BB962C8B-B14F-4D97-AF65-F5344CB8AC3E}">
        <p14:creationId xmlns:p14="http://schemas.microsoft.com/office/powerpoint/2010/main" val="2303573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Update</a:t>
            </a:r>
            <a:endParaRPr lang="en-US" dirty="0"/>
          </a:p>
        </p:txBody>
      </p:sp>
      <p:pic>
        <p:nvPicPr>
          <p:cNvPr id="4" name="Content Placeholder 3" descr="rip-smith-a-child-climbing-stairs.jpg"/>
          <p:cNvPicPr>
            <a:picLocks noGrp="1" noChangeAspect="1"/>
          </p:cNvPicPr>
          <p:nvPr>
            <p:ph idx="1"/>
          </p:nvPr>
        </p:nvPicPr>
        <p:blipFill>
          <a:blip r:embed="rId3">
            <a:extLst>
              <a:ext uri="{28A0092B-C50C-407E-A947-70E740481C1C}">
                <a14:useLocalDpi xmlns:a14="http://schemas.microsoft.com/office/drawing/2010/main" val="0"/>
              </a:ext>
            </a:extLst>
          </a:blip>
          <a:srcRect l="-64627" r="-64627"/>
          <a:stretch>
            <a:fillRect/>
          </a:stretch>
        </p:blipFill>
        <p:spPr/>
      </p:pic>
    </p:spTree>
    <p:extLst>
      <p:ext uri="{BB962C8B-B14F-4D97-AF65-F5344CB8AC3E}">
        <p14:creationId xmlns:p14="http://schemas.microsoft.com/office/powerpoint/2010/main" val="35325497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lue dot.gif"/>
          <p:cNvPicPr>
            <a:picLocks noGrp="1" noChangeAspect="1"/>
          </p:cNvPicPr>
          <p:nvPr>
            <p:ph idx="1"/>
          </p:nvPr>
        </p:nvPicPr>
        <p:blipFill>
          <a:blip r:embed="rId3">
            <a:extLst>
              <a:ext uri="{28A0092B-C50C-407E-A947-70E740481C1C}">
                <a14:useLocalDpi xmlns:a14="http://schemas.microsoft.com/office/drawing/2010/main" val="0"/>
              </a:ext>
            </a:extLst>
          </a:blip>
          <a:srcRect l="-61256" r="-61256"/>
          <a:stretch>
            <a:fillRect/>
          </a:stretch>
        </p:blipFill>
        <p:spPr>
          <a:xfrm>
            <a:off x="1391919" y="2020067"/>
            <a:ext cx="1381761" cy="803629"/>
          </a:xfrm>
        </p:spPr>
      </p:pic>
      <p:pic>
        <p:nvPicPr>
          <p:cNvPr id="7" name="Picture 6" descr="greendot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399" y="3132666"/>
            <a:ext cx="584201" cy="584201"/>
          </a:xfrm>
          <a:prstGeom prst="rect">
            <a:avLst/>
          </a:prstGeom>
        </p:spPr>
      </p:pic>
      <p:pic>
        <p:nvPicPr>
          <p:cNvPr id="8" name="Picture 7" descr="yellow do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3399" y="4038598"/>
            <a:ext cx="668867" cy="668867"/>
          </a:xfrm>
          <a:prstGeom prst="rect">
            <a:avLst/>
          </a:prstGeom>
        </p:spPr>
      </p:pic>
      <p:pic>
        <p:nvPicPr>
          <p:cNvPr id="9" name="Picture 8" descr="ORANGE_DO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399" y="4851400"/>
            <a:ext cx="584201" cy="584201"/>
          </a:xfrm>
          <a:prstGeom prst="rect">
            <a:avLst/>
          </a:prstGeom>
        </p:spPr>
      </p:pic>
      <p:sp>
        <p:nvSpPr>
          <p:cNvPr id="10" name="TextBox 9"/>
          <p:cNvSpPr txBox="1"/>
          <p:nvPr/>
        </p:nvSpPr>
        <p:spPr>
          <a:xfrm>
            <a:off x="2773680" y="2370667"/>
            <a:ext cx="3644053" cy="369332"/>
          </a:xfrm>
          <a:prstGeom prst="rect">
            <a:avLst/>
          </a:prstGeom>
          <a:noFill/>
        </p:spPr>
        <p:txBody>
          <a:bodyPr wrap="square" rtlCol="0">
            <a:spAutoFit/>
          </a:bodyPr>
          <a:lstStyle/>
          <a:p>
            <a:r>
              <a:rPr lang="en-US" dirty="0" smtClean="0"/>
              <a:t>Overview</a:t>
            </a:r>
            <a:endParaRPr lang="en-US" dirty="0"/>
          </a:p>
        </p:txBody>
      </p:sp>
      <p:sp>
        <p:nvSpPr>
          <p:cNvPr id="12" name="TextBox 11"/>
          <p:cNvSpPr txBox="1"/>
          <p:nvPr/>
        </p:nvSpPr>
        <p:spPr>
          <a:xfrm>
            <a:off x="2773680" y="4250267"/>
            <a:ext cx="3169920" cy="369332"/>
          </a:xfrm>
          <a:prstGeom prst="rect">
            <a:avLst/>
          </a:prstGeom>
          <a:noFill/>
        </p:spPr>
        <p:txBody>
          <a:bodyPr wrap="square" rtlCol="0">
            <a:spAutoFit/>
          </a:bodyPr>
          <a:lstStyle/>
          <a:p>
            <a:r>
              <a:rPr lang="en-US" dirty="0" smtClean="0"/>
              <a:t>Classroom Activity</a:t>
            </a:r>
            <a:endParaRPr lang="en-US" dirty="0"/>
          </a:p>
        </p:txBody>
      </p:sp>
      <p:sp>
        <p:nvSpPr>
          <p:cNvPr id="13" name="TextBox 12"/>
          <p:cNvSpPr txBox="1"/>
          <p:nvPr/>
        </p:nvSpPr>
        <p:spPr>
          <a:xfrm>
            <a:off x="2773680" y="5181600"/>
            <a:ext cx="3644053" cy="369332"/>
          </a:xfrm>
          <a:prstGeom prst="rect">
            <a:avLst/>
          </a:prstGeom>
          <a:noFill/>
        </p:spPr>
        <p:txBody>
          <a:bodyPr wrap="square" rtlCol="0">
            <a:spAutoFit/>
          </a:bodyPr>
          <a:lstStyle/>
          <a:p>
            <a:r>
              <a:rPr lang="en-US" dirty="0" smtClean="0"/>
              <a:t>Pages 7-8</a:t>
            </a:r>
            <a:endParaRPr lang="en-US" dirty="0"/>
          </a:p>
        </p:txBody>
      </p:sp>
      <p:sp>
        <p:nvSpPr>
          <p:cNvPr id="14" name="TextBox 13"/>
          <p:cNvSpPr txBox="1"/>
          <p:nvPr/>
        </p:nvSpPr>
        <p:spPr>
          <a:xfrm>
            <a:off x="2773680" y="3132666"/>
            <a:ext cx="3169920" cy="646331"/>
          </a:xfrm>
          <a:prstGeom prst="rect">
            <a:avLst/>
          </a:prstGeom>
          <a:noFill/>
        </p:spPr>
        <p:txBody>
          <a:bodyPr wrap="square" rtlCol="0">
            <a:spAutoFit/>
          </a:bodyPr>
          <a:lstStyle/>
          <a:p>
            <a:r>
              <a:rPr lang="en-US" dirty="0" smtClean="0"/>
              <a:t>Test Session Timing AND Online Assessment Sequence</a:t>
            </a:r>
            <a:endParaRPr lang="en-US" dirty="0"/>
          </a:p>
        </p:txBody>
      </p:sp>
    </p:spTree>
    <p:extLst>
      <p:ext uri="{BB962C8B-B14F-4D97-AF65-F5344CB8AC3E}">
        <p14:creationId xmlns:p14="http://schemas.microsoft.com/office/powerpoint/2010/main" val="180816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Resources</a:t>
            </a:r>
            <a:endParaRPr lang="en-US" dirty="0"/>
          </a:p>
        </p:txBody>
      </p:sp>
      <p:sp>
        <p:nvSpPr>
          <p:cNvPr id="3" name="Content Placeholder 2"/>
          <p:cNvSpPr>
            <a:spLocks noGrp="1"/>
          </p:cNvSpPr>
          <p:nvPr>
            <p:ph idx="1"/>
          </p:nvPr>
        </p:nvSpPr>
        <p:spPr/>
        <p:txBody>
          <a:bodyPr/>
          <a:lstStyle/>
          <a:p>
            <a:r>
              <a:rPr lang="en-US" dirty="0" smtClean="0">
                <a:hlinkClick r:id="rId3"/>
              </a:rPr>
              <a:t>www.noredink.com</a:t>
            </a:r>
            <a:endParaRPr lang="en-US" dirty="0" smtClean="0"/>
          </a:p>
          <a:p>
            <a:endParaRPr lang="en-US" dirty="0"/>
          </a:p>
          <a:p>
            <a:r>
              <a:rPr lang="en-US" dirty="0" smtClean="0">
                <a:hlinkClick r:id="rId4"/>
              </a:rPr>
              <a:t>www.number2.com</a:t>
            </a:r>
            <a:endParaRPr lang="en-US" dirty="0" smtClean="0"/>
          </a:p>
          <a:p>
            <a:endParaRPr lang="en-US" dirty="0"/>
          </a:p>
          <a:p>
            <a:endParaRPr lang="en-US" dirty="0"/>
          </a:p>
        </p:txBody>
      </p:sp>
    </p:spTree>
    <p:extLst>
      <p:ext uri="{BB962C8B-B14F-4D97-AF65-F5344CB8AC3E}">
        <p14:creationId xmlns:p14="http://schemas.microsoft.com/office/powerpoint/2010/main" val="3400964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5975</TotalTime>
  <Words>2047</Words>
  <Application>Microsoft Macintosh PowerPoint</Application>
  <PresentationFormat>On-screen Show (4:3)</PresentationFormat>
  <Paragraphs>195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MS/HS ELA Collaborative</vt:lpstr>
      <vt:lpstr>PowerPoint Presentation</vt:lpstr>
      <vt:lpstr>PowerPoint Presentation</vt:lpstr>
      <vt:lpstr>Feedback on your feedback</vt:lpstr>
      <vt:lpstr>Purpose Statement:  Draft 1</vt:lpstr>
      <vt:lpstr>Purpose Statement: Draft 2</vt:lpstr>
      <vt:lpstr>Assessment Update</vt:lpstr>
      <vt:lpstr>PowerPoint Presentation</vt:lpstr>
      <vt:lpstr>ACT Resources</vt:lpstr>
      <vt:lpstr>Break</vt:lpstr>
      <vt:lpstr>PowerPoint Presentation</vt:lpstr>
      <vt:lpstr>PowerPoint Presentation</vt:lpstr>
      <vt:lpstr>Models that Drive Better Writing</vt:lpstr>
      <vt:lpstr>PowerPoint Presentation</vt:lpstr>
      <vt:lpstr>PowerPoint Presentation</vt:lpstr>
      <vt:lpstr>https://www.youtube.com/watch?v=a1oKs8fvYQg   </vt:lpstr>
      <vt:lpstr>Put Your 1st Draft Under the Radar</vt:lpstr>
      <vt:lpstr>Break</vt:lpstr>
      <vt:lpstr>Writing Groups</vt:lpstr>
      <vt:lpstr>Author’s Chair</vt:lpstr>
      <vt:lpstr>Reflection Time</vt:lpstr>
      <vt:lpstr>PowerPoint Presentation</vt:lpstr>
      <vt:lpstr>Teaching Argumentation</vt:lpstr>
      <vt:lpstr>Writing Prompts</vt:lpstr>
      <vt:lpstr>Close Reading</vt:lpstr>
      <vt:lpstr>Independent Reading Resources</vt:lpstr>
      <vt:lpstr>Amping up Annotations!</vt:lpstr>
      <vt:lpstr>Metacognitive Funnel</vt:lpstr>
      <vt:lpstr>Time to Explore!</vt:lpstr>
      <vt:lpstr>Gots and Needs</vt:lpstr>
      <vt:lpstr>PowerPoint Presentation</vt:lpstr>
    </vt:vector>
  </TitlesOfParts>
  <Company>Char-Em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MS/HS ELA Collaborative</dc:title>
  <dc:creator>Pam Ciganick</dc:creator>
  <cp:lastModifiedBy>Pam Ciganick</cp:lastModifiedBy>
  <cp:revision>79</cp:revision>
  <cp:lastPrinted>2014-12-01T15:56:46Z</cp:lastPrinted>
  <dcterms:created xsi:type="dcterms:W3CDTF">2014-10-24T16:02:06Z</dcterms:created>
  <dcterms:modified xsi:type="dcterms:W3CDTF">2014-12-01T18:44:15Z</dcterms:modified>
</cp:coreProperties>
</file>