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0" r:id="rId4"/>
    <p:sldId id="277" r:id="rId5"/>
    <p:sldId id="275" r:id="rId6"/>
    <p:sldId id="258" r:id="rId7"/>
    <p:sldId id="281" r:id="rId8"/>
    <p:sldId id="266" r:id="rId9"/>
    <p:sldId id="285" r:id="rId10"/>
    <p:sldId id="267" r:id="rId11"/>
    <p:sldId id="280" r:id="rId12"/>
    <p:sldId id="268" r:id="rId13"/>
    <p:sldId id="269" r:id="rId14"/>
    <p:sldId id="270" r:id="rId15"/>
    <p:sldId id="271" r:id="rId16"/>
    <p:sldId id="274" r:id="rId17"/>
    <p:sldId id="282" r:id="rId18"/>
    <p:sldId id="284" r:id="rId19"/>
    <p:sldId id="283" r:id="rId20"/>
    <p:sldId id="276" r:id="rId21"/>
    <p:sldId id="286" r:id="rId22"/>
    <p:sldId id="28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3" d="100"/>
          <a:sy n="33" d="100"/>
        </p:scale>
        <p:origin x="-15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7C645-10E7-5B47-9FF7-468F2EBC1991}" type="datetimeFigureOut">
              <a:rPr lang="en-US" smtClean="0"/>
              <a:t>11/23/15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87D7B-9833-EE43-A9D0-FA6A9530AD59}" type="slidenum">
              <a:rPr lang="en-US" smtClean="0"/>
              <a:t>‹#›</a:t>
            </a:fld>
            <a:endParaRPr lang="en-US"/>
          </a:p>
        </p:txBody>
      </p:sp>
    </p:spTree>
    <p:extLst>
      <p:ext uri="{BB962C8B-B14F-4D97-AF65-F5344CB8AC3E}">
        <p14:creationId xmlns:p14="http://schemas.microsoft.com/office/powerpoint/2010/main" val="38595919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87D7B-9833-EE43-A9D0-FA6A9530AD59}" type="slidenum">
              <a:rPr lang="en-US" smtClean="0"/>
              <a:t>1</a:t>
            </a:fld>
            <a:endParaRPr lang="en-US"/>
          </a:p>
        </p:txBody>
      </p:sp>
    </p:spTree>
    <p:extLst>
      <p:ext uri="{BB962C8B-B14F-4D97-AF65-F5344CB8AC3E}">
        <p14:creationId xmlns:p14="http://schemas.microsoft.com/office/powerpoint/2010/main" val="44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is hyperlinked to picture. </a:t>
            </a:r>
            <a:r>
              <a:rPr lang="en-US" dirty="0" smtClean="0"/>
              <a:t>10:10-10:25</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10</a:t>
            </a:fld>
            <a:endParaRPr lang="en-US"/>
          </a:p>
        </p:txBody>
      </p:sp>
    </p:spTree>
    <p:extLst>
      <p:ext uri="{BB962C8B-B14F-4D97-AF65-F5344CB8AC3E}">
        <p14:creationId xmlns:p14="http://schemas.microsoft.com/office/powerpoint/2010/main" val="170588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10:25-10:40</a:t>
            </a:r>
          </a:p>
          <a:p>
            <a:endParaRPr lang="en-US" dirty="0" smtClean="0"/>
          </a:p>
          <a:p>
            <a:r>
              <a:rPr lang="en-US" dirty="0" smtClean="0"/>
              <a:t>Sign up for observation</a:t>
            </a:r>
            <a:r>
              <a:rPr lang="en-US" baseline="0" dirty="0" smtClean="0"/>
              <a:t> sessions (choose 3)</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11</a:t>
            </a:fld>
            <a:endParaRPr lang="en-US"/>
          </a:p>
        </p:txBody>
      </p:sp>
    </p:spTree>
    <p:extLst>
      <p:ext uri="{BB962C8B-B14F-4D97-AF65-F5344CB8AC3E}">
        <p14:creationId xmlns:p14="http://schemas.microsoft.com/office/powerpoint/2010/main" val="353644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your </a:t>
            </a:r>
            <a:r>
              <a:rPr lang="en-US" dirty="0" smtClean="0"/>
              <a:t>_____9:00______ </a:t>
            </a:r>
            <a:r>
              <a:rPr lang="en-US" dirty="0" smtClean="0"/>
              <a:t>partner, share a response. </a:t>
            </a:r>
            <a:r>
              <a:rPr lang="en-US" dirty="0" smtClean="0"/>
              <a:t>10:40-10:45</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12</a:t>
            </a:fld>
            <a:endParaRPr lang="en-US"/>
          </a:p>
        </p:txBody>
      </p:sp>
    </p:spTree>
    <p:extLst>
      <p:ext uri="{BB962C8B-B14F-4D97-AF65-F5344CB8AC3E}">
        <p14:creationId xmlns:p14="http://schemas.microsoft.com/office/powerpoint/2010/main" val="65890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This is done very closely.  It could be with a mentor text by a professional author, your own writing, etc.  This is the most plagiaristic type</a:t>
            </a:r>
            <a:r>
              <a:rPr lang="en-US" baseline="0" dirty="0" smtClean="0"/>
              <a:t> of modeling</a:t>
            </a:r>
            <a:r>
              <a:rPr lang="en-US" baseline="0" dirty="0" smtClean="0"/>
              <a:t>. 10:45-10:50</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13</a:t>
            </a:fld>
            <a:endParaRPr lang="en-US"/>
          </a:p>
        </p:txBody>
      </p:sp>
    </p:spTree>
    <p:extLst>
      <p:ext uri="{BB962C8B-B14F-4D97-AF65-F5344CB8AC3E}">
        <p14:creationId xmlns:p14="http://schemas.microsoft.com/office/powerpoint/2010/main" val="309757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Mistake</a:t>
            </a:r>
            <a:r>
              <a:rPr lang="en-US" baseline="0" dirty="0" smtClean="0"/>
              <a:t> that Should Last a Lifetime” essay.  After an initial reading, he asks some surface level questions.  </a:t>
            </a:r>
            <a:r>
              <a:rPr lang="en-US" baseline="0" dirty="0" smtClean="0"/>
              <a:t>10:50-11:20</a:t>
            </a:r>
            <a:endParaRPr lang="en-US" baseline="0" dirty="0" smtClean="0"/>
          </a:p>
          <a:p>
            <a:endParaRPr lang="en-US" baseline="0" dirty="0" smtClean="0"/>
          </a:p>
          <a:p>
            <a:r>
              <a:rPr lang="en-US" baseline="0" dirty="0" smtClean="0"/>
              <a:t>On a second-draft reading, I have students revisit and color code the text:  yellow highlighting to indicate where the author recalls the incident and pink highlighting to show where the author reflects on what the incident means to her today.</a:t>
            </a:r>
          </a:p>
          <a:p>
            <a:endParaRPr lang="en-US" baseline="0" dirty="0" smtClean="0"/>
          </a:p>
          <a:p>
            <a:r>
              <a:rPr lang="en-US" baseline="0" dirty="0" smtClean="0"/>
              <a:t>Students are then given a graphic organizer to help them internalize the distinction between expressing and reflecting, as well as to help them remember that the author in the mentor text did both.</a:t>
            </a:r>
          </a:p>
          <a:p>
            <a:endParaRPr lang="en-US" baseline="0" dirty="0" smtClean="0"/>
          </a:p>
          <a:p>
            <a:endParaRPr lang="en-US" baseline="0" dirty="0" smtClean="0"/>
          </a:p>
          <a:p>
            <a:r>
              <a:rPr lang="en-US" b="1" baseline="0" dirty="0" smtClean="0"/>
              <a:t>Model this first!!!!!</a:t>
            </a:r>
          </a:p>
        </p:txBody>
      </p:sp>
      <p:sp>
        <p:nvSpPr>
          <p:cNvPr id="4" name="Slide Number Placeholder 3"/>
          <p:cNvSpPr>
            <a:spLocks noGrp="1"/>
          </p:cNvSpPr>
          <p:nvPr>
            <p:ph type="sldNum" sz="quarter" idx="10"/>
          </p:nvPr>
        </p:nvSpPr>
        <p:spPr/>
        <p:txBody>
          <a:bodyPr/>
          <a:lstStyle/>
          <a:p>
            <a:fld id="{1BA87D7B-9833-EE43-A9D0-FA6A9530AD59}" type="slidenum">
              <a:rPr lang="en-US" smtClean="0"/>
              <a:t>14</a:t>
            </a:fld>
            <a:endParaRPr lang="en-US"/>
          </a:p>
        </p:txBody>
      </p:sp>
    </p:spTree>
    <p:extLst>
      <p:ext uri="{BB962C8B-B14F-4D97-AF65-F5344CB8AC3E}">
        <p14:creationId xmlns:p14="http://schemas.microsoft.com/office/powerpoint/2010/main" val="3356138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is hyperlinked</a:t>
            </a:r>
            <a:r>
              <a:rPr lang="en-US" dirty="0" smtClean="0"/>
              <a:t>. 11:20-11:25</a:t>
            </a:r>
            <a:endParaRPr lang="en-US" dirty="0" smtClean="0"/>
          </a:p>
          <a:p>
            <a:endParaRPr lang="en-US" dirty="0" smtClean="0"/>
          </a:p>
          <a:p>
            <a:r>
              <a:rPr lang="en-US" dirty="0" smtClean="0"/>
              <a:t>On Kelly’s website, he has a list of spoken poems he uses with students.  Please preview before sharing. </a:t>
            </a:r>
          </a:p>
          <a:p>
            <a:endParaRPr lang="en-US" dirty="0" smtClean="0"/>
          </a:p>
          <a:p>
            <a:r>
              <a:rPr lang="en-US" dirty="0" smtClean="0"/>
              <a:t>It’s wide pen as far as spurring the kind of writing we want</a:t>
            </a:r>
            <a:r>
              <a:rPr lang="en-US" baseline="0" dirty="0" smtClean="0"/>
              <a:t> to produce.  He had us take a line and write from that.  Every three weeks, they choose a piece and develop it.</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15</a:t>
            </a:fld>
            <a:endParaRPr lang="en-US"/>
          </a:p>
        </p:txBody>
      </p:sp>
    </p:spTree>
    <p:extLst>
      <p:ext uri="{BB962C8B-B14F-4D97-AF65-F5344CB8AC3E}">
        <p14:creationId xmlns:p14="http://schemas.microsoft.com/office/powerpoint/2010/main" val="196578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protocol…do a close read and clarify questions</a:t>
            </a:r>
            <a:r>
              <a:rPr lang="en-US" dirty="0" smtClean="0"/>
              <a:t>. 11:25-11:30</a:t>
            </a:r>
          </a:p>
          <a:p>
            <a:r>
              <a:rPr lang="en-US" dirty="0" smtClean="0"/>
              <a:t>  </a:t>
            </a:r>
          </a:p>
          <a:p>
            <a:r>
              <a:rPr lang="en-US" dirty="0" smtClean="0"/>
              <a:t>First rotation:  11:30-12:10</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16</a:t>
            </a:fld>
            <a:endParaRPr lang="en-US"/>
          </a:p>
        </p:txBody>
      </p:sp>
    </p:spTree>
    <p:extLst>
      <p:ext uri="{BB962C8B-B14F-4D97-AF65-F5344CB8AC3E}">
        <p14:creationId xmlns:p14="http://schemas.microsoft.com/office/powerpoint/2010/main" val="342556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12:10-12:40</a:t>
            </a:r>
          </a:p>
          <a:p>
            <a:endParaRPr lang="en-US" dirty="0" smtClean="0"/>
          </a:p>
          <a:p>
            <a:r>
              <a:rPr lang="en-US" dirty="0" smtClean="0"/>
              <a:t>Observation 2:  12:40-1:20</a:t>
            </a:r>
          </a:p>
          <a:p>
            <a:endParaRPr lang="en-US" dirty="0" smtClean="0"/>
          </a:p>
          <a:p>
            <a:r>
              <a:rPr lang="en-US" dirty="0" smtClean="0"/>
              <a:t>Observation</a:t>
            </a:r>
            <a:r>
              <a:rPr lang="en-US" baseline="0" dirty="0" smtClean="0"/>
              <a:t> 3:  1:20-2:00</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17</a:t>
            </a:fld>
            <a:endParaRPr lang="en-US"/>
          </a:p>
        </p:txBody>
      </p:sp>
    </p:spTree>
    <p:extLst>
      <p:ext uri="{BB962C8B-B14F-4D97-AF65-F5344CB8AC3E}">
        <p14:creationId xmlns:p14="http://schemas.microsoft.com/office/powerpoint/2010/main" val="48855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87D7B-9833-EE43-A9D0-FA6A9530AD59}" type="slidenum">
              <a:rPr lang="en-US" smtClean="0"/>
              <a:t>18</a:t>
            </a:fld>
            <a:endParaRPr lang="en-US"/>
          </a:p>
        </p:txBody>
      </p:sp>
    </p:spTree>
    <p:extLst>
      <p:ext uri="{BB962C8B-B14F-4D97-AF65-F5344CB8AC3E}">
        <p14:creationId xmlns:p14="http://schemas.microsoft.com/office/powerpoint/2010/main" val="243698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2:00-3:00 (work in</a:t>
            </a:r>
            <a:r>
              <a:rPr lang="en-US" baseline="0" dirty="0" smtClean="0"/>
              <a:t> a break as needed)</a:t>
            </a:r>
            <a:endParaRPr lang="en-US" dirty="0" smtClean="0"/>
          </a:p>
          <a:p>
            <a:endParaRPr lang="en-US" dirty="0" smtClean="0"/>
          </a:p>
          <a:p>
            <a:r>
              <a:rPr lang="en-US" dirty="0" smtClean="0"/>
              <a:t>Hand </a:t>
            </a:r>
            <a:r>
              <a:rPr lang="en-US" dirty="0" smtClean="0"/>
              <a:t>out, “Overview of the 5D+</a:t>
            </a:r>
            <a:r>
              <a:rPr lang="en-US" baseline="0" dirty="0" smtClean="0"/>
              <a:t> Teacher Evaluation Indicators” and look at topics that will be color-coordinated to each dimension.</a:t>
            </a:r>
            <a:endParaRPr lang="en-US" dirty="0" smtClean="0"/>
          </a:p>
          <a:p>
            <a:endParaRPr lang="en-US" dirty="0" smtClean="0"/>
          </a:p>
          <a:p>
            <a:r>
              <a:rPr lang="en-US" dirty="0" smtClean="0"/>
              <a:t>Set up topics on table tents…list</a:t>
            </a:r>
            <a:r>
              <a:rPr lang="en-US" baseline="0" dirty="0" smtClean="0"/>
              <a:t> topics on slide and practice generating questions around each topic.  Use sticky wall to put up big ideas and then post questions underneath.  Teachers can choose their inquiry question/topic and work to answer their question.  </a:t>
            </a:r>
          </a:p>
          <a:p>
            <a:endParaRPr lang="en-US" baseline="0" dirty="0" smtClean="0"/>
          </a:p>
          <a:p>
            <a:r>
              <a:rPr lang="en-US" b="1" baseline="0" dirty="0" smtClean="0"/>
              <a:t>Show how you could use the data tree OR the “6 things you should know about” activities.</a:t>
            </a:r>
            <a:endParaRPr lang="en-US" b="1" dirty="0"/>
          </a:p>
        </p:txBody>
      </p:sp>
      <p:sp>
        <p:nvSpPr>
          <p:cNvPr id="4" name="Slide Number Placeholder 3"/>
          <p:cNvSpPr>
            <a:spLocks noGrp="1"/>
          </p:cNvSpPr>
          <p:nvPr>
            <p:ph type="sldNum" sz="quarter" idx="10"/>
          </p:nvPr>
        </p:nvSpPr>
        <p:spPr/>
        <p:txBody>
          <a:bodyPr/>
          <a:lstStyle/>
          <a:p>
            <a:fld id="{1BA87D7B-9833-EE43-A9D0-FA6A9530AD59}" type="slidenum">
              <a:rPr lang="en-US" smtClean="0"/>
              <a:t>19</a:t>
            </a:fld>
            <a:endParaRPr lang="en-US"/>
          </a:p>
        </p:txBody>
      </p:sp>
    </p:spTree>
    <p:extLst>
      <p:ext uri="{BB962C8B-B14F-4D97-AF65-F5344CB8AC3E}">
        <p14:creationId xmlns:p14="http://schemas.microsoft.com/office/powerpoint/2010/main" val="297982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Inclusion activity/</a:t>
            </a:r>
            <a:r>
              <a:rPr lang="en-US" dirty="0" smtClean="0"/>
              <a:t>video  8:30-8:35</a:t>
            </a:r>
            <a:endParaRPr lang="en-US" dirty="0" smtClean="0"/>
          </a:p>
          <a:p>
            <a:endParaRPr lang="en-US" dirty="0" smtClean="0"/>
          </a:p>
          <a:p>
            <a:r>
              <a:rPr lang="en-US" dirty="0" smtClean="0"/>
              <a:t>(5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2</a:t>
            </a:fld>
            <a:endParaRPr lang="en-US"/>
          </a:p>
        </p:txBody>
      </p:sp>
    </p:spTree>
    <p:extLst>
      <p:ext uri="{BB962C8B-B14F-4D97-AF65-F5344CB8AC3E}">
        <p14:creationId xmlns:p14="http://schemas.microsoft.com/office/powerpoint/2010/main" val="2436040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3:00-3:10</a:t>
            </a:r>
          </a:p>
          <a:p>
            <a:endParaRPr lang="en-US" dirty="0" smtClean="0"/>
          </a:p>
          <a:p>
            <a:r>
              <a:rPr lang="en-US" dirty="0" smtClean="0"/>
              <a:t>Question Stems:  </a:t>
            </a:r>
          </a:p>
          <a:p>
            <a:endParaRPr lang="en-US" dirty="0" smtClean="0"/>
          </a:p>
          <a:p>
            <a:r>
              <a:rPr lang="en-US" dirty="0" smtClean="0"/>
              <a:t>http</a:t>
            </a:r>
            <a:r>
              <a:rPr lang="en-US" dirty="0" smtClean="0"/>
              <a:t>://</a:t>
            </a:r>
            <a:r>
              <a:rPr lang="en-US" dirty="0" err="1" smtClean="0"/>
              <a:t>tewt.org</a:t>
            </a:r>
            <a:r>
              <a:rPr lang="en-US" dirty="0" smtClean="0"/>
              <a:t>/</a:t>
            </a:r>
          </a:p>
          <a:p>
            <a:endParaRPr lang="en-US" dirty="0" smtClean="0"/>
          </a:p>
          <a:p>
            <a:r>
              <a:rPr lang="en-US" dirty="0" smtClean="0"/>
              <a:t>Hover</a:t>
            </a:r>
            <a:r>
              <a:rPr lang="en-US" baseline="0" dirty="0" smtClean="0"/>
              <a:t> over “Lessons and Activities” and then click on the grammar resources.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20</a:t>
            </a:fld>
            <a:endParaRPr lang="en-US"/>
          </a:p>
        </p:txBody>
      </p:sp>
    </p:spTree>
    <p:extLst>
      <p:ext uri="{BB962C8B-B14F-4D97-AF65-F5344CB8AC3E}">
        <p14:creationId xmlns:p14="http://schemas.microsoft.com/office/powerpoint/2010/main" val="120655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is hyperlinked with </a:t>
            </a:r>
            <a:r>
              <a:rPr lang="en-US" dirty="0" err="1" smtClean="0"/>
              <a:t>youtube</a:t>
            </a:r>
            <a:r>
              <a:rPr lang="en-US" dirty="0" smtClean="0"/>
              <a:t> clip.</a:t>
            </a:r>
            <a:r>
              <a:rPr lang="en-US" baseline="0" dirty="0" smtClean="0"/>
              <a:t>  </a:t>
            </a:r>
          </a:p>
          <a:p>
            <a:endParaRPr lang="en-US" baseline="0" dirty="0" smtClean="0"/>
          </a:p>
          <a:p>
            <a:r>
              <a:rPr lang="en-US" baseline="0" dirty="0" smtClean="0"/>
              <a:t>Refer to “Narrative Writers Use Techniques Such As…” handout.  What do you notice the writer doing?  Share with a partner.  </a:t>
            </a:r>
          </a:p>
          <a:p>
            <a:r>
              <a:rPr lang="en-US" baseline="0" dirty="0" smtClean="0"/>
              <a:t>Now, try to match the technique to the goal on the reverse side.</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21</a:t>
            </a:fld>
            <a:endParaRPr lang="en-US"/>
          </a:p>
        </p:txBody>
      </p:sp>
    </p:spTree>
    <p:extLst>
      <p:ext uri="{BB962C8B-B14F-4D97-AF65-F5344CB8AC3E}">
        <p14:creationId xmlns:p14="http://schemas.microsoft.com/office/powerpoint/2010/main" val="343142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 talk is 11:14 in length.  </a:t>
            </a:r>
          </a:p>
          <a:p>
            <a:endParaRPr lang="en-US" dirty="0" smtClean="0"/>
          </a:p>
          <a:p>
            <a:r>
              <a:rPr lang="en-US" dirty="0" smtClean="0"/>
              <a:t>Have</a:t>
            </a:r>
            <a:r>
              <a:rPr lang="en-US" baseline="0" dirty="0" smtClean="0"/>
              <a:t> audience identify argument techniques and goals.  </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22</a:t>
            </a:fld>
            <a:endParaRPr lang="en-US"/>
          </a:p>
        </p:txBody>
      </p:sp>
    </p:spTree>
    <p:extLst>
      <p:ext uri="{BB962C8B-B14F-4D97-AF65-F5344CB8AC3E}">
        <p14:creationId xmlns:p14="http://schemas.microsoft.com/office/powerpoint/2010/main" val="15705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Laundry</a:t>
            </a:r>
            <a:r>
              <a:rPr lang="en-US" baseline="0" dirty="0" smtClean="0"/>
              <a:t> Day activity:  Gain/Cheer 3:10-3:15</a:t>
            </a:r>
          </a:p>
          <a:p>
            <a:endParaRPr lang="en-US" baseline="0" dirty="0" smtClean="0"/>
          </a:p>
          <a:p>
            <a:r>
              <a:rPr lang="en-US" baseline="0" dirty="0" smtClean="0"/>
              <a:t>Leave feedback on sticky notes.</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23</a:t>
            </a:fld>
            <a:endParaRPr lang="en-US"/>
          </a:p>
        </p:txBody>
      </p:sp>
    </p:spTree>
    <p:extLst>
      <p:ext uri="{BB962C8B-B14F-4D97-AF65-F5344CB8AC3E}">
        <p14:creationId xmlns:p14="http://schemas.microsoft.com/office/powerpoint/2010/main" val="2782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Agenda/Learning</a:t>
            </a:r>
            <a:r>
              <a:rPr lang="en-US" baseline="0" dirty="0" smtClean="0"/>
              <a:t> Targets (make charts</a:t>
            </a:r>
            <a:r>
              <a:rPr lang="en-US" baseline="0" dirty="0" smtClean="0"/>
              <a:t>) 8:35-8:45</a:t>
            </a:r>
            <a:endParaRPr lang="en-US" baseline="0" dirty="0" smtClean="0"/>
          </a:p>
          <a:p>
            <a:endParaRPr lang="en-US" baseline="0" dirty="0" smtClean="0"/>
          </a:p>
          <a:p>
            <a:r>
              <a:rPr lang="en-US" baseline="0" dirty="0" smtClean="0"/>
              <a:t>Make clock buddy appointments</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3</a:t>
            </a:fld>
            <a:endParaRPr lang="en-US"/>
          </a:p>
        </p:txBody>
      </p:sp>
    </p:spTree>
    <p:extLst>
      <p:ext uri="{BB962C8B-B14F-4D97-AF65-F5344CB8AC3E}">
        <p14:creationId xmlns:p14="http://schemas.microsoft.com/office/powerpoint/2010/main" val="3615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“pause” protocol.  </a:t>
            </a:r>
            <a:r>
              <a:rPr lang="en-US" dirty="0" smtClean="0"/>
              <a:t>8:45-9:15</a:t>
            </a:r>
          </a:p>
          <a:p>
            <a:endParaRPr lang="en-US" dirty="0" smtClean="0"/>
          </a:p>
          <a:p>
            <a:r>
              <a:rPr lang="en-US" dirty="0" smtClean="0"/>
              <a:t>Allow</a:t>
            </a:r>
            <a:r>
              <a:rPr lang="en-US" baseline="0" dirty="0" smtClean="0"/>
              <a:t> silent reading time.  Then, get with your </a:t>
            </a:r>
            <a:r>
              <a:rPr lang="en-US" b="1" baseline="0" dirty="0" smtClean="0"/>
              <a:t>3:00 partner </a:t>
            </a:r>
            <a:r>
              <a:rPr lang="en-US" baseline="0" dirty="0" smtClean="0"/>
              <a:t>and combine with another partnership to form a group of 4. </a:t>
            </a:r>
          </a:p>
          <a:p>
            <a:endParaRPr lang="en-US" baseline="0" dirty="0" smtClean="0"/>
          </a:p>
          <a:p>
            <a:r>
              <a:rPr lang="en-US" baseline="0" dirty="0" smtClean="0"/>
              <a:t>Using the sticky wall, generate questions around big topics for afternoon exploration.  Spend individual time brainstorming, and then allow teachers opportunity to post their questions.  Will be able to refer to the wall for ideas to research later.</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4</a:t>
            </a:fld>
            <a:endParaRPr lang="en-US"/>
          </a:p>
        </p:txBody>
      </p:sp>
    </p:spTree>
    <p:extLst>
      <p:ext uri="{BB962C8B-B14F-4D97-AF65-F5344CB8AC3E}">
        <p14:creationId xmlns:p14="http://schemas.microsoft.com/office/powerpoint/2010/main" val="85804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“Overview of the 5D+</a:t>
            </a:r>
            <a:r>
              <a:rPr lang="en-US" baseline="0" dirty="0" smtClean="0"/>
              <a:t> Teacher Evaluation Indicators” and look at topics that will be color-coordinated to each dimension.</a:t>
            </a:r>
            <a:endParaRPr lang="en-US" dirty="0" smtClean="0"/>
          </a:p>
          <a:p>
            <a:endParaRPr lang="en-US" dirty="0" smtClean="0"/>
          </a:p>
          <a:p>
            <a:r>
              <a:rPr lang="en-US" dirty="0" smtClean="0"/>
              <a:t>Set up topics on table tents…list</a:t>
            </a:r>
            <a:r>
              <a:rPr lang="en-US" baseline="0" dirty="0" smtClean="0"/>
              <a:t> topics on slide and practice generating questions around each topic.  Use sticky wall to put up big ideas and then post questions underneath.  Teachers can choose their inquiry question/topic and work to answer their question.  </a:t>
            </a:r>
          </a:p>
          <a:p>
            <a:endParaRPr lang="en-US" baseline="0" dirty="0" smtClean="0"/>
          </a:p>
          <a:p>
            <a:r>
              <a:rPr lang="en-US" baseline="0" dirty="0" smtClean="0"/>
              <a:t>Show how you could use the data tree OR the “6 things you should know about” activities.</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5</a:t>
            </a:fld>
            <a:endParaRPr lang="en-US"/>
          </a:p>
        </p:txBody>
      </p:sp>
    </p:spTree>
    <p:extLst>
      <p:ext uri="{BB962C8B-B14F-4D97-AF65-F5344CB8AC3E}">
        <p14:creationId xmlns:p14="http://schemas.microsoft.com/office/powerpoint/2010/main" val="297982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“Learning Logs” for teachers to track strategies, questions, etc. </a:t>
            </a:r>
            <a:r>
              <a:rPr lang="en-US" dirty="0" smtClean="0"/>
              <a:t>9:15-9:20</a:t>
            </a:r>
            <a:endParaRPr lang="en-US" dirty="0" smtClean="0"/>
          </a:p>
          <a:p>
            <a:endParaRPr lang="en-US" dirty="0" smtClean="0"/>
          </a:p>
          <a:p>
            <a:r>
              <a:rPr lang="en-US" dirty="0" smtClean="0"/>
              <a:t>Gallagher acknowledges 6 strengths</a:t>
            </a:r>
            <a:r>
              <a:rPr lang="en-US" baseline="0" dirty="0" smtClean="0"/>
              <a:t> of the CC Writing standards. </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6</a:t>
            </a:fld>
            <a:endParaRPr lang="en-US"/>
          </a:p>
        </p:txBody>
      </p:sp>
    </p:spTree>
    <p:extLst>
      <p:ext uri="{BB962C8B-B14F-4D97-AF65-F5344CB8AC3E}">
        <p14:creationId xmlns:p14="http://schemas.microsoft.com/office/powerpoint/2010/main" val="30999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Select one of the 4 excerpts on</a:t>
            </a:r>
            <a:r>
              <a:rPr lang="en-US" baseline="0" dirty="0" smtClean="0"/>
              <a:t> which to prepare a quick write.  Their writing does not have to agree with the statement they selected.  They can elaborate on it, question it, or agree or disagree with it. 9:20-9:40</a:t>
            </a:r>
          </a:p>
          <a:p>
            <a:pPr marL="228600" indent="-228600">
              <a:buAutoNum type="arabicPeriod"/>
            </a:pPr>
            <a:endParaRPr lang="en-US" baseline="0" dirty="0" smtClean="0"/>
          </a:p>
          <a:p>
            <a:pPr marL="228600" indent="-228600">
              <a:buAutoNum type="arabicPeriod"/>
            </a:pPr>
            <a:r>
              <a:rPr lang="en-US" baseline="0" dirty="0" smtClean="0"/>
              <a:t>Go to the area in the room where their position is posted.  For example, all the students who selected A should stand near the sign that says A.  Students should each discuss their </a:t>
            </a:r>
            <a:r>
              <a:rPr lang="en-US" baseline="0" dirty="0" err="1" smtClean="0"/>
              <a:t>quickwrites</a:t>
            </a:r>
            <a:r>
              <a:rPr lang="en-US" baseline="0" dirty="0" smtClean="0"/>
              <a:t>.  If a large group exists, divide into 5-6.</a:t>
            </a:r>
          </a:p>
          <a:p>
            <a:pPr marL="228600" indent="-228600">
              <a:buAutoNum type="arabicPeriod"/>
            </a:pPr>
            <a:r>
              <a:rPr lang="en-US" baseline="0" dirty="0" smtClean="0"/>
              <a:t>After discussing </a:t>
            </a:r>
            <a:r>
              <a:rPr lang="en-US" baseline="0" dirty="0" err="1" smtClean="0"/>
              <a:t>quickwrites</a:t>
            </a:r>
            <a:r>
              <a:rPr lang="en-US" baseline="0" dirty="0" smtClean="0"/>
              <a:t>, each group should prepare statements that summarize what they discussed.  It should include major themes from the various </a:t>
            </a:r>
            <a:r>
              <a:rPr lang="en-US" baseline="0" dirty="0" err="1" smtClean="0"/>
              <a:t>quickwrite</a:t>
            </a:r>
            <a:r>
              <a:rPr lang="en-US" baseline="0" dirty="0" smtClean="0"/>
              <a:t> (with like themes grouped into one statement.)</a:t>
            </a:r>
          </a:p>
          <a:p>
            <a:pPr marL="228600" indent="-228600">
              <a:buAutoNum type="arabicPeriod"/>
            </a:pPr>
            <a:r>
              <a:rPr lang="en-US" baseline="0" dirty="0" smtClean="0"/>
              <a:t>Each group will present their summaries to the class.  Groups that are listening should be summarizing and recording their peers’ summaries on the designated spots on their templates.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7</a:t>
            </a:fld>
            <a:endParaRPr lang="en-US"/>
          </a:p>
        </p:txBody>
      </p:sp>
    </p:spTree>
    <p:extLst>
      <p:ext uri="{BB962C8B-B14F-4D97-AF65-F5344CB8AC3E}">
        <p14:creationId xmlns:p14="http://schemas.microsoft.com/office/powerpoint/2010/main" val="112911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find a way to get them into groups. (use Christmas stickers…5 different kinds</a:t>
            </a:r>
            <a:r>
              <a:rPr lang="en-US" dirty="0" smtClean="0"/>
              <a:t>) 9:40-10:10</a:t>
            </a:r>
            <a:endParaRPr lang="en-US" dirty="0" smtClean="0"/>
          </a:p>
          <a:p>
            <a:endParaRPr lang="en-US" dirty="0" smtClean="0"/>
          </a:p>
          <a:p>
            <a:r>
              <a:rPr lang="en-US" dirty="0" smtClean="0"/>
              <a:t>Hosted Gallery Walk Protocol:  Assign each</a:t>
            </a:r>
            <a:r>
              <a:rPr lang="en-US" baseline="0" dirty="0" smtClean="0"/>
              <a:t> group one of the 5 shortcomings.  Groups will create a poster about the topic and include words and pictures. Display posters on the wall.  Assign each group members a number. All students with the same number report to the same poster.  If you helped create the poster, you will explain the poster to your new group.  Rotate until all posters have been visited.</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8</a:t>
            </a:fld>
            <a:endParaRPr lang="en-US"/>
          </a:p>
        </p:txBody>
      </p:sp>
    </p:spTree>
    <p:extLst>
      <p:ext uri="{BB962C8B-B14F-4D97-AF65-F5344CB8AC3E}">
        <p14:creationId xmlns:p14="http://schemas.microsoft.com/office/powerpoint/2010/main" val="145769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Distribute</a:t>
            </a:r>
            <a:r>
              <a:rPr lang="en-US" baseline="0" dirty="0" smtClean="0"/>
              <a:t> a blank sheet of paper.</a:t>
            </a:r>
          </a:p>
          <a:p>
            <a:pPr marL="228600" indent="-228600">
              <a:buAutoNum type="arabicPeriod"/>
            </a:pPr>
            <a:r>
              <a:rPr lang="en-US" baseline="0" dirty="0" smtClean="0"/>
              <a:t>Tell them that I am going to name an item and that I want them to draw it to the best of their abilities.</a:t>
            </a:r>
          </a:p>
          <a:p>
            <a:pPr marL="228600" indent="-228600">
              <a:buAutoNum type="arabicPeriod"/>
            </a:pPr>
            <a:r>
              <a:rPr lang="en-US" baseline="0" dirty="0" smtClean="0"/>
              <a:t>Write “Kakapo” on the board and tell them to begin.  Without fail, they will ask, “What is a Kakapo?”  Tell them that if they don’t know what it is, they should guess what it might be and to begin drawing what they think it might look like.  </a:t>
            </a:r>
          </a:p>
          <a:p>
            <a:pPr marL="228600" indent="-228600">
              <a:buAutoNum type="arabicPeriod"/>
            </a:pPr>
            <a:r>
              <a:rPr lang="en-US" baseline="0" dirty="0" smtClean="0"/>
              <a:t>After some sharing, show them a photograph of an actual Kakapo, which is a flightless member of the parrot family with a greenish-yellow underbelly, a broad head, a large bill, and an owl-like circular facial disc.  </a:t>
            </a:r>
          </a:p>
          <a:p>
            <a:pPr marL="228600" indent="-228600">
              <a:buAutoNum type="arabicPeriod"/>
            </a:pPr>
            <a:r>
              <a:rPr lang="en-US" baseline="0" dirty="0" smtClean="0"/>
              <a:t>After they have seen the photograph, give them two minutes to revise their drawing.  Immediately, their drawings improve and the point is that to draw one well, you need to know what a Kakapo looks like.  This lesson helps them to internalize the importance of having a model at their sides. </a:t>
            </a:r>
            <a:endParaRPr lang="en-US" dirty="0"/>
          </a:p>
        </p:txBody>
      </p:sp>
      <p:sp>
        <p:nvSpPr>
          <p:cNvPr id="4" name="Slide Number Placeholder 3"/>
          <p:cNvSpPr>
            <a:spLocks noGrp="1"/>
          </p:cNvSpPr>
          <p:nvPr>
            <p:ph type="sldNum" sz="quarter" idx="10"/>
          </p:nvPr>
        </p:nvSpPr>
        <p:spPr/>
        <p:txBody>
          <a:bodyPr/>
          <a:lstStyle/>
          <a:p>
            <a:fld id="{1BA87D7B-9833-EE43-A9D0-FA6A9530AD59}" type="slidenum">
              <a:rPr lang="en-US" smtClean="0"/>
              <a:t>9</a:t>
            </a:fld>
            <a:endParaRPr lang="en-US"/>
          </a:p>
        </p:txBody>
      </p:sp>
    </p:spTree>
    <p:extLst>
      <p:ext uri="{BB962C8B-B14F-4D97-AF65-F5344CB8AC3E}">
        <p14:creationId xmlns:p14="http://schemas.microsoft.com/office/powerpoint/2010/main" val="308957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11/23/15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11/23/15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11/23/15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11/23/15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11/23/15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Zo2PIhnmNY"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TZrPVqR0D8"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edtechteacher.org/tools/englis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f26vH4-5ZY"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tedxtalks.ted.com/video/Hackschooling-Makes-Me-Happy-Lo"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MS/HS ELA Collaborative</a:t>
            </a:r>
            <a:endParaRPr lang="en-US" sz="3600" dirty="0"/>
          </a:p>
        </p:txBody>
      </p:sp>
      <p:sp>
        <p:nvSpPr>
          <p:cNvPr id="3" name="Subtitle 2"/>
          <p:cNvSpPr>
            <a:spLocks noGrp="1"/>
          </p:cNvSpPr>
          <p:nvPr>
            <p:ph type="subTitle" idx="1"/>
          </p:nvPr>
        </p:nvSpPr>
        <p:spPr/>
        <p:txBody>
          <a:bodyPr/>
          <a:lstStyle/>
          <a:p>
            <a:pPr algn="ctr"/>
            <a:r>
              <a:rPr lang="en-US" dirty="0" smtClean="0"/>
              <a:t>December 8, 2015</a:t>
            </a:r>
            <a:endParaRPr lang="en-US" dirty="0"/>
          </a:p>
        </p:txBody>
      </p:sp>
    </p:spTree>
    <p:extLst>
      <p:ext uri="{BB962C8B-B14F-4D97-AF65-F5344CB8AC3E}">
        <p14:creationId xmlns:p14="http://schemas.microsoft.com/office/powerpoint/2010/main" val="89697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r>
              <a:rPr lang="en-US" i="1" dirty="0" smtClean="0"/>
              <a:t>Using </a:t>
            </a:r>
            <a:r>
              <a:rPr lang="en-US" i="1" dirty="0" smtClean="0"/>
              <a:t>Models to Elevate Our Students’ Reading and Writing Abilities</a:t>
            </a:r>
            <a:endParaRPr lang="en-US" i="1" dirty="0"/>
          </a:p>
        </p:txBody>
      </p:sp>
      <p:pic>
        <p:nvPicPr>
          <p:cNvPr id="4" name="Content Placeholder 3">
            <a:hlinkClick r:id="rId3"/>
          </p:cNvPr>
          <p:cNvPicPr>
            <a:picLocks noGrp="1" noChangeAspect="1"/>
          </p:cNvPicPr>
          <p:nvPr>
            <p:ph idx="1"/>
          </p:nvPr>
        </p:nvPicPr>
        <p:blipFill>
          <a:blip r:embed="rId4"/>
          <a:srcRect l="8452" r="8452"/>
          <a:stretch>
            <a:fillRect/>
          </a:stretch>
        </p:blipFill>
        <p:spPr/>
      </p:pic>
    </p:spTree>
    <p:extLst>
      <p:ext uri="{BB962C8B-B14F-4D97-AF65-F5344CB8AC3E}">
        <p14:creationId xmlns:p14="http://schemas.microsoft.com/office/powerpoint/2010/main" val="19795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rcRect t="4831" b="4831"/>
          <a:stretch>
            <a:fillRect/>
          </a:stretch>
        </p:blipFill>
        <p:spPr/>
      </p:pic>
    </p:spTree>
    <p:extLst>
      <p:ext uri="{BB962C8B-B14F-4D97-AF65-F5344CB8AC3E}">
        <p14:creationId xmlns:p14="http://schemas.microsoft.com/office/powerpoint/2010/main" val="41307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are you learning about persistence, feedback and practice?</a:t>
            </a:r>
            <a:endParaRPr lang="en-US" dirty="0"/>
          </a:p>
        </p:txBody>
      </p:sp>
      <p:pic>
        <p:nvPicPr>
          <p:cNvPr id="4" name="Picture 3"/>
          <p:cNvPicPr>
            <a:picLocks noChangeAspect="1"/>
          </p:cNvPicPr>
          <p:nvPr/>
        </p:nvPicPr>
        <p:blipFill>
          <a:blip r:embed="rId3"/>
          <a:stretch>
            <a:fillRect/>
          </a:stretch>
        </p:blipFill>
        <p:spPr>
          <a:xfrm>
            <a:off x="4251892" y="3245556"/>
            <a:ext cx="4752408" cy="2723443"/>
          </a:xfrm>
          <a:prstGeom prst="rect">
            <a:avLst/>
          </a:prstGeom>
        </p:spPr>
      </p:pic>
    </p:spTree>
    <p:extLst>
      <p:ext uri="{BB962C8B-B14F-4D97-AF65-F5344CB8AC3E}">
        <p14:creationId xmlns:p14="http://schemas.microsoft.com/office/powerpoint/2010/main" val="375900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Levels of Modeling</a:t>
            </a:r>
            <a:endParaRPr lang="en-US" dirty="0"/>
          </a:p>
        </p:txBody>
      </p:sp>
      <p:sp>
        <p:nvSpPr>
          <p:cNvPr id="3" name="Content Placeholder 2"/>
          <p:cNvSpPr>
            <a:spLocks noGrp="1"/>
          </p:cNvSpPr>
          <p:nvPr>
            <p:ph idx="1"/>
          </p:nvPr>
        </p:nvSpPr>
        <p:spPr/>
        <p:txBody>
          <a:bodyPr/>
          <a:lstStyle/>
          <a:p>
            <a:r>
              <a:rPr lang="en-US" dirty="0" smtClean="0"/>
              <a:t>1. Side by side</a:t>
            </a:r>
          </a:p>
          <a:p>
            <a:r>
              <a:rPr lang="en-US" dirty="0" smtClean="0"/>
              <a:t>2. Emulating structure</a:t>
            </a:r>
          </a:p>
          <a:p>
            <a:r>
              <a:rPr lang="en-US" dirty="0" smtClean="0"/>
              <a:t>3. Wide Open</a:t>
            </a:r>
            <a:endParaRPr lang="en-US" dirty="0"/>
          </a:p>
        </p:txBody>
      </p:sp>
    </p:spTree>
    <p:extLst>
      <p:ext uri="{BB962C8B-B14F-4D97-AF65-F5344CB8AC3E}">
        <p14:creationId xmlns:p14="http://schemas.microsoft.com/office/powerpoint/2010/main" val="5656373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Emulating Structure</a:t>
            </a:r>
            <a:endParaRPr lang="en-US" dirty="0"/>
          </a:p>
        </p:txBody>
      </p:sp>
      <p:sp>
        <p:nvSpPr>
          <p:cNvPr id="3" name="Content Placeholder 2"/>
          <p:cNvSpPr>
            <a:spLocks noGrp="1"/>
          </p:cNvSpPr>
          <p:nvPr>
            <p:ph idx="1"/>
          </p:nvPr>
        </p:nvSpPr>
        <p:spPr/>
        <p:txBody>
          <a:bodyPr/>
          <a:lstStyle/>
          <a:p>
            <a:r>
              <a:rPr lang="en-US" dirty="0" smtClean="0"/>
              <a:t>What is the writer’s mistake?</a:t>
            </a:r>
          </a:p>
          <a:p>
            <a:r>
              <a:rPr lang="en-US" dirty="0" smtClean="0"/>
              <a:t>What details does she recall leading up to the mistake?</a:t>
            </a:r>
          </a:p>
          <a:p>
            <a:r>
              <a:rPr lang="en-US" dirty="0" smtClean="0"/>
              <a:t>Looking back at the event, what are the writer’s thoughts today?</a:t>
            </a:r>
          </a:p>
          <a:p>
            <a:r>
              <a:rPr lang="en-US" dirty="0" smtClean="0"/>
              <a:t>What lasting impressions does the writer take from the experience?</a:t>
            </a:r>
            <a:endParaRPr lang="en-US" dirty="0"/>
          </a:p>
        </p:txBody>
      </p:sp>
      <p:pic>
        <p:nvPicPr>
          <p:cNvPr id="4" name="Picture 3"/>
          <p:cNvPicPr>
            <a:picLocks noChangeAspect="1"/>
          </p:cNvPicPr>
          <p:nvPr/>
        </p:nvPicPr>
        <p:blipFill>
          <a:blip r:embed="rId3"/>
          <a:stretch>
            <a:fillRect/>
          </a:stretch>
        </p:blipFill>
        <p:spPr>
          <a:xfrm>
            <a:off x="7045678" y="3231443"/>
            <a:ext cx="1924756" cy="3104445"/>
          </a:xfrm>
          <a:prstGeom prst="rect">
            <a:avLst/>
          </a:prstGeom>
        </p:spPr>
      </p:pic>
    </p:spTree>
    <p:extLst>
      <p:ext uri="{BB962C8B-B14F-4D97-AF65-F5344CB8AC3E}">
        <p14:creationId xmlns:p14="http://schemas.microsoft.com/office/powerpoint/2010/main" val="1060419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Open</a:t>
            </a:r>
            <a:endParaRPr lang="en-US" dirty="0"/>
          </a:p>
        </p:txBody>
      </p:sp>
      <p:pic>
        <p:nvPicPr>
          <p:cNvPr id="4" name="Content Placeholder 3">
            <a:hlinkClick r:id="rId3"/>
          </p:cNvPr>
          <p:cNvPicPr>
            <a:picLocks noGrp="1" noChangeAspect="1"/>
          </p:cNvPicPr>
          <p:nvPr>
            <p:ph idx="1"/>
          </p:nvPr>
        </p:nvPicPr>
        <p:blipFill>
          <a:blip r:embed="rId4"/>
          <a:srcRect l="3258" r="3258"/>
          <a:stretch>
            <a:fillRect/>
          </a:stretch>
        </p:blipFill>
        <p:spPr/>
      </p:pic>
    </p:spTree>
    <p:extLst>
      <p:ext uri="{BB962C8B-B14F-4D97-AF65-F5344CB8AC3E}">
        <p14:creationId xmlns:p14="http://schemas.microsoft.com/office/powerpoint/2010/main" val="22234546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pic>
        <p:nvPicPr>
          <p:cNvPr id="4" name="Content Placeholder 3"/>
          <p:cNvPicPr>
            <a:picLocks noGrp="1" noChangeAspect="1"/>
          </p:cNvPicPr>
          <p:nvPr>
            <p:ph idx="1"/>
          </p:nvPr>
        </p:nvPicPr>
        <p:blipFill>
          <a:blip r:embed="rId3"/>
          <a:srcRect t="-22795" b="-22795"/>
          <a:stretch>
            <a:fillRect/>
          </a:stretch>
        </p:blipFill>
        <p:spPr/>
      </p:pic>
    </p:spTree>
    <p:extLst>
      <p:ext uri="{BB962C8B-B14F-4D97-AF65-F5344CB8AC3E}">
        <p14:creationId xmlns:p14="http://schemas.microsoft.com/office/powerpoint/2010/main" val="25314221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2319" r="-12319"/>
          <a:stretch>
            <a:fillRect/>
          </a:stretch>
        </p:blipFill>
        <p:spPr>
          <a:xfrm>
            <a:off x="457199" y="1073415"/>
            <a:ext cx="6508377" cy="3916363"/>
          </a:xfrm>
        </p:spPr>
      </p:pic>
    </p:spTree>
    <p:extLst>
      <p:ext uri="{BB962C8B-B14F-4D97-AF65-F5344CB8AC3E}">
        <p14:creationId xmlns:p14="http://schemas.microsoft.com/office/powerpoint/2010/main" val="37562655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Observations…continued!</a:t>
            </a:r>
            <a:endParaRPr lang="en-US" dirty="0"/>
          </a:p>
        </p:txBody>
      </p:sp>
      <p:pic>
        <p:nvPicPr>
          <p:cNvPr id="4" name="Content Placeholder 3"/>
          <p:cNvPicPr>
            <a:picLocks noGrp="1" noChangeAspect="1"/>
          </p:cNvPicPr>
          <p:nvPr>
            <p:ph idx="1"/>
          </p:nvPr>
        </p:nvPicPr>
        <p:blipFill>
          <a:blip r:embed="rId3"/>
          <a:srcRect l="-17248" r="-17248"/>
          <a:stretch>
            <a:fillRect/>
          </a:stretch>
        </p:blipFill>
        <p:spPr/>
      </p:pic>
    </p:spTree>
    <p:extLst>
      <p:ext uri="{BB962C8B-B14F-4D97-AF65-F5344CB8AC3E}">
        <p14:creationId xmlns:p14="http://schemas.microsoft.com/office/powerpoint/2010/main" val="3409480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Stations</a:t>
            </a:r>
            <a:endParaRPr lang="en-US" dirty="0"/>
          </a:p>
        </p:txBody>
      </p:sp>
      <p:sp>
        <p:nvSpPr>
          <p:cNvPr id="3" name="Content Placeholder 2"/>
          <p:cNvSpPr>
            <a:spLocks noGrp="1"/>
          </p:cNvSpPr>
          <p:nvPr>
            <p:ph idx="1"/>
          </p:nvPr>
        </p:nvSpPr>
        <p:spPr/>
        <p:txBody>
          <a:bodyPr/>
          <a:lstStyle/>
          <a:p>
            <a:pPr lvl="1"/>
            <a:r>
              <a:rPr lang="en-US" dirty="0" smtClean="0"/>
              <a:t>Formative Assessment</a:t>
            </a:r>
          </a:p>
          <a:p>
            <a:pPr lvl="1"/>
            <a:endParaRPr lang="en-US" dirty="0"/>
          </a:p>
          <a:p>
            <a:pPr lvl="1"/>
            <a:r>
              <a:rPr lang="en-US" dirty="0" smtClean="0"/>
              <a:t>Learning Targets/Success Criteria</a:t>
            </a:r>
          </a:p>
          <a:p>
            <a:pPr lvl="1"/>
            <a:endParaRPr lang="en-US" dirty="0"/>
          </a:p>
          <a:p>
            <a:pPr lvl="1"/>
            <a:r>
              <a:rPr lang="en-US" dirty="0" smtClean="0"/>
              <a:t>Questioning</a:t>
            </a:r>
          </a:p>
          <a:p>
            <a:pPr lvl="1"/>
            <a:endParaRPr lang="en-US" dirty="0"/>
          </a:p>
          <a:p>
            <a:pPr lvl="1"/>
            <a:r>
              <a:rPr lang="en-US" dirty="0" smtClean="0"/>
              <a:t>Academic Discourse</a:t>
            </a:r>
          </a:p>
          <a:p>
            <a:pPr lvl="1"/>
            <a:endParaRPr lang="en-US" dirty="0"/>
          </a:p>
          <a:p>
            <a:pPr lvl="1"/>
            <a:r>
              <a:rPr lang="en-US" dirty="0" smtClean="0"/>
              <a:t>Close </a:t>
            </a:r>
            <a:r>
              <a:rPr lang="en-US" dirty="0" smtClean="0"/>
              <a:t>Reading</a:t>
            </a:r>
          </a:p>
          <a:p>
            <a:pPr lvl="1"/>
            <a:endParaRPr lang="en-US" dirty="0"/>
          </a:p>
          <a:p>
            <a:pPr lvl="1"/>
            <a:r>
              <a:rPr lang="en-US" dirty="0" smtClean="0"/>
              <a:t>Writing Rubrics</a:t>
            </a:r>
            <a:endParaRPr lang="en-US" dirty="0"/>
          </a:p>
        </p:txBody>
      </p:sp>
      <p:pic>
        <p:nvPicPr>
          <p:cNvPr id="4" name="Picture 3"/>
          <p:cNvPicPr>
            <a:picLocks noChangeAspect="1"/>
          </p:cNvPicPr>
          <p:nvPr/>
        </p:nvPicPr>
        <p:blipFill>
          <a:blip r:embed="rId3"/>
          <a:stretch>
            <a:fillRect/>
          </a:stretch>
        </p:blipFill>
        <p:spPr>
          <a:xfrm>
            <a:off x="5023686" y="2666998"/>
            <a:ext cx="4120314" cy="3716867"/>
          </a:xfrm>
          <a:prstGeom prst="rect">
            <a:avLst/>
          </a:prstGeom>
        </p:spPr>
      </p:pic>
    </p:spTree>
    <p:extLst>
      <p:ext uri="{BB962C8B-B14F-4D97-AF65-F5344CB8AC3E}">
        <p14:creationId xmlns:p14="http://schemas.microsoft.com/office/powerpoint/2010/main" val="24477357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t="7864" b="7864"/>
          <a:stretch>
            <a:fillRect/>
          </a:stretch>
        </p:blipFill>
        <p:spPr/>
      </p:pic>
    </p:spTree>
    <p:extLst>
      <p:ext uri="{BB962C8B-B14F-4D97-AF65-F5344CB8AC3E}">
        <p14:creationId xmlns:p14="http://schemas.microsoft.com/office/powerpoint/2010/main" val="2310096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SAT/MSTEP Update</a:t>
            </a:r>
            <a:endParaRPr lang="en-US" dirty="0"/>
          </a:p>
        </p:txBody>
      </p:sp>
      <p:sp>
        <p:nvSpPr>
          <p:cNvPr id="3" name="Content Placeholder 2"/>
          <p:cNvSpPr>
            <a:spLocks noGrp="1"/>
          </p:cNvSpPr>
          <p:nvPr>
            <p:ph idx="1"/>
          </p:nvPr>
        </p:nvSpPr>
        <p:spPr/>
        <p:txBody>
          <a:bodyPr/>
          <a:lstStyle/>
          <a:p>
            <a:r>
              <a:rPr lang="en-US" dirty="0" smtClean="0"/>
              <a:t>PSAT/SAT Quantitative Question Stems</a:t>
            </a:r>
            <a:endParaRPr lang="en-US" dirty="0"/>
          </a:p>
          <a:p>
            <a:r>
              <a:rPr lang="en-US" dirty="0">
                <a:hlinkClick r:id="rId3"/>
              </a:rPr>
              <a:t>http://edtechteacher.org/tools/english</a:t>
            </a:r>
            <a:r>
              <a:rPr lang="en-US" dirty="0" smtClean="0">
                <a:hlinkClick r:id="rId3"/>
              </a:rPr>
              <a:t>/</a:t>
            </a:r>
            <a:endParaRPr lang="en-US" dirty="0" smtClean="0"/>
          </a:p>
          <a:p>
            <a:r>
              <a:rPr lang="en-US" dirty="0" smtClean="0"/>
              <a:t>M-STEP Webinar</a:t>
            </a:r>
            <a:endParaRPr lang="en-US" dirty="0" smtClean="0"/>
          </a:p>
          <a:p>
            <a:pPr marL="0" indent="0">
              <a:buNone/>
            </a:pPr>
            <a:endParaRPr lang="en-US" dirty="0"/>
          </a:p>
        </p:txBody>
      </p:sp>
    </p:spTree>
    <p:extLst>
      <p:ext uri="{BB962C8B-B14F-4D97-AF65-F5344CB8AC3E}">
        <p14:creationId xmlns:p14="http://schemas.microsoft.com/office/powerpoint/2010/main" val="22700184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Writing</a:t>
            </a:r>
            <a:endParaRPr lang="en-US" dirty="0"/>
          </a:p>
        </p:txBody>
      </p:sp>
      <p:pic>
        <p:nvPicPr>
          <p:cNvPr id="4" name="Content Placeholder 3">
            <a:hlinkClick r:id="rId3"/>
          </p:cNvPr>
          <p:cNvPicPr>
            <a:picLocks noGrp="1" noChangeAspect="1"/>
          </p:cNvPicPr>
          <p:nvPr>
            <p:ph idx="1"/>
          </p:nvPr>
        </p:nvPicPr>
        <p:blipFill>
          <a:blip r:embed="rId4"/>
          <a:srcRect l="3258" r="3258"/>
          <a:stretch>
            <a:fillRect/>
          </a:stretch>
        </p:blipFill>
        <p:spPr/>
      </p:pic>
    </p:spTree>
    <p:extLst>
      <p:ext uri="{BB962C8B-B14F-4D97-AF65-F5344CB8AC3E}">
        <p14:creationId xmlns:p14="http://schemas.microsoft.com/office/powerpoint/2010/main" val="58438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Writing</a:t>
            </a:r>
            <a:endParaRPr lang="en-US" dirty="0"/>
          </a:p>
        </p:txBody>
      </p:sp>
      <p:pic>
        <p:nvPicPr>
          <p:cNvPr id="4" name="Content Placeholder 3">
            <a:hlinkClick r:id="rId3"/>
          </p:cNvPr>
          <p:cNvPicPr>
            <a:picLocks noGrp="1" noChangeAspect="1"/>
          </p:cNvPicPr>
          <p:nvPr>
            <p:ph idx="1"/>
          </p:nvPr>
        </p:nvPicPr>
        <p:blipFill>
          <a:blip r:embed="rId4"/>
          <a:srcRect t="-4774" b="-4774"/>
          <a:stretch>
            <a:fillRect/>
          </a:stretch>
        </p:blipFill>
        <p:spPr/>
      </p:pic>
    </p:spTree>
    <p:extLst>
      <p:ext uri="{BB962C8B-B14F-4D97-AF65-F5344CB8AC3E}">
        <p14:creationId xmlns:p14="http://schemas.microsoft.com/office/powerpoint/2010/main" val="1558938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33092" r="-33092"/>
          <a:stretch>
            <a:fillRect/>
          </a:stretch>
        </p:blipFill>
        <p:spPr>
          <a:xfrm>
            <a:off x="123019" y="3045379"/>
            <a:ext cx="5492405" cy="3305010"/>
          </a:xfrm>
        </p:spPr>
      </p:pic>
      <p:pic>
        <p:nvPicPr>
          <p:cNvPr id="5" name="Picture 4"/>
          <p:cNvPicPr>
            <a:picLocks noChangeAspect="1"/>
          </p:cNvPicPr>
          <p:nvPr/>
        </p:nvPicPr>
        <p:blipFill>
          <a:blip r:embed="rId4"/>
          <a:stretch>
            <a:fillRect/>
          </a:stretch>
        </p:blipFill>
        <p:spPr>
          <a:xfrm>
            <a:off x="5334000" y="2710520"/>
            <a:ext cx="3810000" cy="3810000"/>
          </a:xfrm>
          <a:prstGeom prst="rect">
            <a:avLst/>
          </a:prstGeom>
        </p:spPr>
      </p:pic>
      <p:pic>
        <p:nvPicPr>
          <p:cNvPr id="6" name="Picture 5"/>
          <p:cNvPicPr>
            <a:picLocks noChangeAspect="1"/>
          </p:cNvPicPr>
          <p:nvPr/>
        </p:nvPicPr>
        <p:blipFill>
          <a:blip r:embed="rId5"/>
          <a:stretch>
            <a:fillRect/>
          </a:stretch>
        </p:blipFill>
        <p:spPr>
          <a:xfrm>
            <a:off x="3085073" y="183827"/>
            <a:ext cx="2248927" cy="2248927"/>
          </a:xfrm>
          <a:prstGeom prst="rect">
            <a:avLst/>
          </a:prstGeom>
        </p:spPr>
      </p:pic>
    </p:spTree>
    <p:extLst>
      <p:ext uri="{BB962C8B-B14F-4D97-AF65-F5344CB8AC3E}">
        <p14:creationId xmlns:p14="http://schemas.microsoft.com/office/powerpoint/2010/main" val="1369315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pic>
        <p:nvPicPr>
          <p:cNvPr id="4" name="Content Placeholder 3"/>
          <p:cNvPicPr>
            <a:picLocks noGrp="1" noChangeAspect="1"/>
          </p:cNvPicPr>
          <p:nvPr>
            <p:ph idx="1"/>
          </p:nvPr>
        </p:nvPicPr>
        <p:blipFill>
          <a:blip r:embed="rId3"/>
          <a:srcRect t="13890" b="13890"/>
          <a:stretch>
            <a:fillRect/>
          </a:stretch>
        </p:blipFill>
        <p:spPr/>
      </p:pic>
    </p:spTree>
    <p:extLst>
      <p:ext uri="{BB962C8B-B14F-4D97-AF65-F5344CB8AC3E}">
        <p14:creationId xmlns:p14="http://schemas.microsoft.com/office/powerpoint/2010/main" val="417850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Switch Questioning Around”</a:t>
            </a:r>
            <a:endParaRPr lang="en-US" dirty="0"/>
          </a:p>
        </p:txBody>
      </p:sp>
      <p:pic>
        <p:nvPicPr>
          <p:cNvPr id="4" name="Content Placeholder 3"/>
          <p:cNvPicPr>
            <a:picLocks noGrp="1" noChangeAspect="1"/>
          </p:cNvPicPr>
          <p:nvPr>
            <p:ph idx="1"/>
          </p:nvPr>
        </p:nvPicPr>
        <p:blipFill>
          <a:blip r:embed="rId3"/>
          <a:srcRect l="-28938" r="-28938"/>
          <a:stretch>
            <a:fillRect/>
          </a:stretch>
        </p:blipFill>
        <p:spPr/>
      </p:pic>
    </p:spTree>
    <p:extLst>
      <p:ext uri="{BB962C8B-B14F-4D97-AF65-F5344CB8AC3E}">
        <p14:creationId xmlns:p14="http://schemas.microsoft.com/office/powerpoint/2010/main" val="6991554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Stations</a:t>
            </a:r>
            <a:endParaRPr lang="en-US" dirty="0"/>
          </a:p>
        </p:txBody>
      </p:sp>
      <p:sp>
        <p:nvSpPr>
          <p:cNvPr id="3" name="Content Placeholder 2"/>
          <p:cNvSpPr>
            <a:spLocks noGrp="1"/>
          </p:cNvSpPr>
          <p:nvPr>
            <p:ph idx="1"/>
          </p:nvPr>
        </p:nvSpPr>
        <p:spPr/>
        <p:txBody>
          <a:bodyPr/>
          <a:lstStyle/>
          <a:p>
            <a:pPr lvl="1"/>
            <a:r>
              <a:rPr lang="en-US" dirty="0" smtClean="0"/>
              <a:t>Formative Assessment</a:t>
            </a:r>
          </a:p>
          <a:p>
            <a:pPr lvl="1"/>
            <a:endParaRPr lang="en-US" dirty="0"/>
          </a:p>
          <a:p>
            <a:pPr lvl="1"/>
            <a:r>
              <a:rPr lang="en-US" dirty="0" smtClean="0"/>
              <a:t>Learning Targets/Success Criteria</a:t>
            </a:r>
          </a:p>
          <a:p>
            <a:pPr lvl="1"/>
            <a:endParaRPr lang="en-US" dirty="0"/>
          </a:p>
          <a:p>
            <a:pPr lvl="1"/>
            <a:r>
              <a:rPr lang="en-US" dirty="0" smtClean="0"/>
              <a:t>Questioning</a:t>
            </a:r>
          </a:p>
          <a:p>
            <a:pPr lvl="1"/>
            <a:endParaRPr lang="en-US" dirty="0"/>
          </a:p>
          <a:p>
            <a:pPr lvl="1"/>
            <a:r>
              <a:rPr lang="en-US" dirty="0" smtClean="0"/>
              <a:t>Academic Discourse</a:t>
            </a:r>
          </a:p>
          <a:p>
            <a:pPr lvl="1"/>
            <a:endParaRPr lang="en-US" dirty="0"/>
          </a:p>
          <a:p>
            <a:pPr lvl="1"/>
            <a:r>
              <a:rPr lang="en-US" dirty="0" smtClean="0"/>
              <a:t>Close </a:t>
            </a:r>
            <a:r>
              <a:rPr lang="en-US" dirty="0" smtClean="0"/>
              <a:t>Reading</a:t>
            </a:r>
          </a:p>
          <a:p>
            <a:pPr lvl="1"/>
            <a:endParaRPr lang="en-US" dirty="0"/>
          </a:p>
          <a:p>
            <a:pPr lvl="1"/>
            <a:r>
              <a:rPr lang="en-US" dirty="0" smtClean="0"/>
              <a:t>Writing Rubrics</a:t>
            </a:r>
            <a:endParaRPr lang="en-US" dirty="0"/>
          </a:p>
        </p:txBody>
      </p:sp>
      <p:pic>
        <p:nvPicPr>
          <p:cNvPr id="4" name="Picture 3"/>
          <p:cNvPicPr>
            <a:picLocks noChangeAspect="1"/>
          </p:cNvPicPr>
          <p:nvPr/>
        </p:nvPicPr>
        <p:blipFill>
          <a:blip r:embed="rId3"/>
          <a:stretch>
            <a:fillRect/>
          </a:stretch>
        </p:blipFill>
        <p:spPr>
          <a:xfrm>
            <a:off x="5023686" y="2666998"/>
            <a:ext cx="4120314" cy="3716867"/>
          </a:xfrm>
          <a:prstGeom prst="rect">
            <a:avLst/>
          </a:prstGeom>
        </p:spPr>
      </p:pic>
    </p:spTree>
    <p:extLst>
      <p:ext uri="{BB962C8B-B14F-4D97-AF65-F5344CB8AC3E}">
        <p14:creationId xmlns:p14="http://schemas.microsoft.com/office/powerpoint/2010/main" val="39558184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Study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Chapter 4: </a:t>
            </a:r>
            <a:r>
              <a:rPr lang="en-US" i="1" dirty="0" smtClean="0"/>
              <a:t>Staying </a:t>
            </a:r>
            <a:r>
              <a:rPr lang="en-US" i="1" dirty="0" smtClean="0"/>
              <a:t>True to What Works in the Teaching of Writing</a:t>
            </a:r>
          </a:p>
          <a:p>
            <a:pPr marL="0" indent="0">
              <a:buNone/>
            </a:pPr>
            <a:endParaRPr lang="en-US" i="1" dirty="0" smtClean="0"/>
          </a:p>
        </p:txBody>
      </p:sp>
      <p:pic>
        <p:nvPicPr>
          <p:cNvPr id="4" name="Picture 3"/>
          <p:cNvPicPr>
            <a:picLocks noChangeAspect="1"/>
          </p:cNvPicPr>
          <p:nvPr/>
        </p:nvPicPr>
        <p:blipFill>
          <a:blip r:embed="rId3"/>
          <a:stretch>
            <a:fillRect/>
          </a:stretch>
        </p:blipFill>
        <p:spPr>
          <a:xfrm>
            <a:off x="1841500" y="2963333"/>
            <a:ext cx="5461000" cy="3543300"/>
          </a:xfrm>
          <a:prstGeom prst="rect">
            <a:avLst/>
          </a:prstGeom>
        </p:spPr>
      </p:pic>
    </p:spTree>
    <p:extLst>
      <p:ext uri="{BB962C8B-B14F-4D97-AF65-F5344CB8AC3E}">
        <p14:creationId xmlns:p14="http://schemas.microsoft.com/office/powerpoint/2010/main" val="286071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Four Corners</a:t>
            </a:r>
            <a:endParaRPr lang="en-US" dirty="0"/>
          </a:p>
        </p:txBody>
      </p:sp>
      <p:sp>
        <p:nvSpPr>
          <p:cNvPr id="3" name="Content Placeholder 2"/>
          <p:cNvSpPr>
            <a:spLocks noGrp="1"/>
          </p:cNvSpPr>
          <p:nvPr>
            <p:ph idx="1"/>
          </p:nvPr>
        </p:nvSpPr>
        <p:spPr/>
        <p:txBody>
          <a:bodyPr/>
          <a:lstStyle/>
          <a:p>
            <a:r>
              <a:rPr lang="en-US" dirty="0" smtClean="0"/>
              <a:t>Select an excerpt and write a rationale</a:t>
            </a:r>
          </a:p>
          <a:p>
            <a:endParaRPr lang="en-US" dirty="0"/>
          </a:p>
          <a:p>
            <a:r>
              <a:rPr lang="en-US" dirty="0" smtClean="0"/>
              <a:t>Stand at designated spots and dialogue</a:t>
            </a:r>
          </a:p>
          <a:p>
            <a:endParaRPr lang="en-US" dirty="0"/>
          </a:p>
          <a:p>
            <a:r>
              <a:rPr lang="en-US" dirty="0" smtClean="0"/>
              <a:t>Write summary statement</a:t>
            </a:r>
          </a:p>
          <a:p>
            <a:endParaRPr lang="en-US" dirty="0"/>
          </a:p>
          <a:p>
            <a:r>
              <a:rPr lang="en-US" dirty="0" smtClean="0"/>
              <a:t>Record peers’ summaries</a:t>
            </a:r>
            <a:endParaRPr lang="en-US" dirty="0"/>
          </a:p>
        </p:txBody>
      </p:sp>
      <p:pic>
        <p:nvPicPr>
          <p:cNvPr id="4" name="Picture 3"/>
          <p:cNvPicPr>
            <a:picLocks noChangeAspect="1"/>
          </p:cNvPicPr>
          <p:nvPr/>
        </p:nvPicPr>
        <p:blipFill>
          <a:blip r:embed="rId3"/>
          <a:stretch>
            <a:fillRect/>
          </a:stretch>
        </p:blipFill>
        <p:spPr>
          <a:xfrm>
            <a:off x="6198386" y="3902658"/>
            <a:ext cx="2818697" cy="2786483"/>
          </a:xfrm>
          <a:prstGeom prst="rect">
            <a:avLst/>
          </a:prstGeom>
        </p:spPr>
      </p:pic>
    </p:spTree>
    <p:extLst>
      <p:ext uri="{BB962C8B-B14F-4D97-AF65-F5344CB8AC3E}">
        <p14:creationId xmlns:p14="http://schemas.microsoft.com/office/powerpoint/2010/main" val="189168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r>
              <a:rPr lang="en-US" i="1" dirty="0" smtClean="0"/>
              <a:t>: Where </a:t>
            </a:r>
            <a:r>
              <a:rPr lang="en-US" i="1" dirty="0" smtClean="0"/>
              <a:t>the CC Writing Standards Fall Short(101-128)</a:t>
            </a:r>
            <a:endParaRPr lang="en-US" i="1" dirty="0"/>
          </a:p>
        </p:txBody>
      </p:sp>
      <p:pic>
        <p:nvPicPr>
          <p:cNvPr id="4" name="Content Placeholder 3"/>
          <p:cNvPicPr>
            <a:picLocks noGrp="1" noChangeAspect="1"/>
          </p:cNvPicPr>
          <p:nvPr>
            <p:ph idx="1"/>
          </p:nvPr>
        </p:nvPicPr>
        <p:blipFill>
          <a:blip r:embed="rId3"/>
          <a:srcRect l="12814" r="12814"/>
          <a:stretch>
            <a:fillRect/>
          </a:stretch>
        </p:blipFill>
        <p:spPr/>
      </p:pic>
    </p:spTree>
    <p:extLst>
      <p:ext uri="{BB962C8B-B14F-4D97-AF65-F5344CB8AC3E}">
        <p14:creationId xmlns:p14="http://schemas.microsoft.com/office/powerpoint/2010/main" val="12982658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9559" r="-9559"/>
          <a:stretch>
            <a:fillRect/>
          </a:stretch>
        </p:blipFill>
        <p:spPr/>
      </p:pic>
    </p:spTree>
    <p:extLst>
      <p:ext uri="{BB962C8B-B14F-4D97-AF65-F5344CB8AC3E}">
        <p14:creationId xmlns:p14="http://schemas.microsoft.com/office/powerpoint/2010/main" val="961761741"/>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29023</TotalTime>
  <Words>1517</Words>
  <Application>Microsoft Macintosh PowerPoint</Application>
  <PresentationFormat>On-screen Show (4:3)</PresentationFormat>
  <Paragraphs>166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Plaza</vt:lpstr>
      <vt:lpstr>MS/HS ELA Collaborative</vt:lpstr>
      <vt:lpstr>PowerPoint Presentation</vt:lpstr>
      <vt:lpstr>Where Are We Going?</vt:lpstr>
      <vt:lpstr>“Let’s Switch Questioning Around”</vt:lpstr>
      <vt:lpstr>Inquiry Stations</vt:lpstr>
      <vt:lpstr>Book Study </vt:lpstr>
      <vt:lpstr>Chapter 4: Four Corners</vt:lpstr>
      <vt:lpstr>Chapter 5: Where the CC Writing Standards Fall Short(101-128)</vt:lpstr>
      <vt:lpstr>PowerPoint Presentation</vt:lpstr>
      <vt:lpstr>Chapter 6: Using Models to Elevate Our Students’ Reading and Writing Abilities</vt:lpstr>
      <vt:lpstr>Break</vt:lpstr>
      <vt:lpstr>PowerPoint Presentation</vt:lpstr>
      <vt:lpstr>3 Levels of Modeling</vt:lpstr>
      <vt:lpstr>Emulating Structure</vt:lpstr>
      <vt:lpstr>Wide Open</vt:lpstr>
      <vt:lpstr>Observations</vt:lpstr>
      <vt:lpstr>PowerPoint Presentation</vt:lpstr>
      <vt:lpstr>Observations…continued!</vt:lpstr>
      <vt:lpstr>Inquiry Stations</vt:lpstr>
      <vt:lpstr>SAT/MSTEP Update</vt:lpstr>
      <vt:lpstr>Narrative Writing</vt:lpstr>
      <vt:lpstr>Argument Writing</vt:lpstr>
      <vt:lpstr>PowerPoint Presentation</vt:lpstr>
    </vt:vector>
  </TitlesOfParts>
  <Company>Char-Em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MS/HS ELA Collaborative</dc:title>
  <dc:creator>Pam Ciganick</dc:creator>
  <cp:lastModifiedBy>Pam Ciganick</cp:lastModifiedBy>
  <cp:revision>67</cp:revision>
  <cp:lastPrinted>2015-12-07T16:37:43Z</cp:lastPrinted>
  <dcterms:created xsi:type="dcterms:W3CDTF">2015-11-10T17:35:02Z</dcterms:created>
  <dcterms:modified xsi:type="dcterms:W3CDTF">2015-12-07T17:03:26Z</dcterms:modified>
</cp:coreProperties>
</file>