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256" r:id="rId2"/>
    <p:sldId id="257" r:id="rId3"/>
    <p:sldId id="258" r:id="rId4"/>
    <p:sldId id="259" r:id="rId5"/>
    <p:sldId id="283" r:id="rId6"/>
    <p:sldId id="277" r:id="rId7"/>
    <p:sldId id="289" r:id="rId8"/>
    <p:sldId id="260" r:id="rId9"/>
    <p:sldId id="267" r:id="rId10"/>
    <p:sldId id="316" r:id="rId11"/>
    <p:sldId id="268" r:id="rId12"/>
    <p:sldId id="269" r:id="rId13"/>
    <p:sldId id="270" r:id="rId14"/>
    <p:sldId id="271" r:id="rId15"/>
    <p:sldId id="272" r:id="rId16"/>
    <p:sldId id="273" r:id="rId17"/>
    <p:sldId id="274" r:id="rId18"/>
    <p:sldId id="275" r:id="rId19"/>
    <p:sldId id="276" r:id="rId20"/>
    <p:sldId id="278" r:id="rId21"/>
    <p:sldId id="261" r:id="rId22"/>
    <p:sldId id="279" r:id="rId23"/>
    <p:sldId id="280" r:id="rId24"/>
    <p:sldId id="290" r:id="rId25"/>
    <p:sldId id="282" r:id="rId26"/>
    <p:sldId id="284" r:id="rId27"/>
    <p:sldId id="286" r:id="rId28"/>
    <p:sldId id="285" r:id="rId29"/>
    <p:sldId id="287" r:id="rId30"/>
    <p:sldId id="317" r:id="rId31"/>
    <p:sldId id="262" r:id="rId32"/>
    <p:sldId id="263" r:id="rId33"/>
    <p:sldId id="291" r:id="rId34"/>
    <p:sldId id="292"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265" r:id="rId48"/>
    <p:sldId id="307" r:id="rId49"/>
    <p:sldId id="308" r:id="rId50"/>
    <p:sldId id="309" r:id="rId51"/>
    <p:sldId id="310" r:id="rId52"/>
    <p:sldId id="311" r:id="rId53"/>
    <p:sldId id="313" r:id="rId54"/>
    <p:sldId id="315" r:id="rId55"/>
    <p:sldId id="314" r:id="rId56"/>
    <p:sldId id="264" r:id="rId57"/>
    <p:sldId id="26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5" d="100"/>
          <a:sy n="35" d="100"/>
        </p:scale>
        <p:origin x="-216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FFBCBE-DD15-8543-8759-6FB2913DB1FA}" type="datetimeFigureOut">
              <a:rPr lang="en-US" smtClean="0"/>
              <a:t>10/13/15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DBF14C-E38D-A844-982B-077272E59D0B}" type="slidenum">
              <a:rPr lang="en-US" smtClean="0"/>
              <a:t>‹#›</a:t>
            </a:fld>
            <a:endParaRPr lang="en-US"/>
          </a:p>
        </p:txBody>
      </p:sp>
    </p:spTree>
    <p:extLst>
      <p:ext uri="{BB962C8B-B14F-4D97-AF65-F5344CB8AC3E}">
        <p14:creationId xmlns:p14="http://schemas.microsoft.com/office/powerpoint/2010/main" val="108287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365DD9-C535-F940-BA50-FC9595ADEB53}" type="datetimeFigureOut">
              <a:rPr lang="en-US" smtClean="0"/>
              <a:t>10/13/15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FAA721-2BA1-B94F-9370-291445155BB6}" type="slidenum">
              <a:rPr lang="en-US" smtClean="0"/>
              <a:t>‹#›</a:t>
            </a:fld>
            <a:endParaRPr lang="en-US"/>
          </a:p>
        </p:txBody>
      </p:sp>
    </p:spTree>
    <p:extLst>
      <p:ext uri="{BB962C8B-B14F-4D97-AF65-F5344CB8AC3E}">
        <p14:creationId xmlns:p14="http://schemas.microsoft.com/office/powerpoint/2010/main" val="36389222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AA721-2BA1-B94F-9370-291445155BB6}" type="slidenum">
              <a:rPr lang="en-US" smtClean="0"/>
              <a:t>1</a:t>
            </a:fld>
            <a:endParaRPr lang="en-US"/>
          </a:p>
        </p:txBody>
      </p:sp>
    </p:spTree>
    <p:extLst>
      <p:ext uri="{BB962C8B-B14F-4D97-AF65-F5344CB8AC3E}">
        <p14:creationId xmlns:p14="http://schemas.microsoft.com/office/powerpoint/2010/main" val="1875441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AA721-2BA1-B94F-9370-291445155BB6}" type="slidenum">
              <a:rPr lang="en-US" smtClean="0"/>
              <a:t>10</a:t>
            </a:fld>
            <a:endParaRPr lang="en-US"/>
          </a:p>
        </p:txBody>
      </p:sp>
    </p:spTree>
    <p:extLst>
      <p:ext uri="{BB962C8B-B14F-4D97-AF65-F5344CB8AC3E}">
        <p14:creationId xmlns:p14="http://schemas.microsoft.com/office/powerpoint/2010/main" val="385755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a:t>
            </a:r>
            <a:r>
              <a:rPr lang="en-US" baseline="0" dirty="0" smtClean="0"/>
              <a:t> out 10 anchor standards.  Have them label the first section…What does text say?  The focus of this section is summarizing.  If they cannot do this, they can’t get to the deeper levels of meaning.</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11</a:t>
            </a:fld>
            <a:endParaRPr lang="en-US"/>
          </a:p>
        </p:txBody>
      </p:sp>
    </p:spTree>
    <p:extLst>
      <p:ext uri="{BB962C8B-B14F-4D97-AF65-F5344CB8AC3E}">
        <p14:creationId xmlns:p14="http://schemas.microsoft.com/office/powerpoint/2010/main" val="2906191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Have a teacher pick a number</a:t>
            </a:r>
            <a:r>
              <a:rPr lang="en-US" baseline="0" dirty="0" smtClean="0"/>
              <a:t> between 1-20.  This is the number of words in a summary.  Really gets them to think about word choice/revision</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12</a:t>
            </a:fld>
            <a:endParaRPr lang="en-US"/>
          </a:p>
        </p:txBody>
      </p:sp>
    </p:spTree>
    <p:extLst>
      <p:ext uri="{BB962C8B-B14F-4D97-AF65-F5344CB8AC3E}">
        <p14:creationId xmlns:p14="http://schemas.microsoft.com/office/powerpoint/2010/main" val="294179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AA721-2BA1-B94F-9370-291445155BB6}" type="slidenum">
              <a:rPr lang="en-US" smtClean="0"/>
              <a:t>13</a:t>
            </a:fld>
            <a:endParaRPr lang="en-US"/>
          </a:p>
        </p:txBody>
      </p:sp>
    </p:spTree>
    <p:extLst>
      <p:ext uri="{BB962C8B-B14F-4D97-AF65-F5344CB8AC3E}">
        <p14:creationId xmlns:p14="http://schemas.microsoft.com/office/powerpoint/2010/main" val="493485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AA721-2BA1-B94F-9370-291445155BB6}" type="slidenum">
              <a:rPr lang="en-US" smtClean="0"/>
              <a:t>14</a:t>
            </a:fld>
            <a:endParaRPr lang="en-US"/>
          </a:p>
        </p:txBody>
      </p:sp>
    </p:spTree>
    <p:extLst>
      <p:ext uri="{BB962C8B-B14F-4D97-AF65-F5344CB8AC3E}">
        <p14:creationId xmlns:p14="http://schemas.microsoft.com/office/powerpoint/2010/main" val="3638761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AA721-2BA1-B94F-9370-291445155BB6}" type="slidenum">
              <a:rPr lang="en-US" smtClean="0"/>
              <a:t>15</a:t>
            </a:fld>
            <a:endParaRPr lang="en-US"/>
          </a:p>
        </p:txBody>
      </p:sp>
    </p:spTree>
    <p:extLst>
      <p:ext uri="{BB962C8B-B14F-4D97-AF65-F5344CB8AC3E}">
        <p14:creationId xmlns:p14="http://schemas.microsoft.com/office/powerpoint/2010/main" val="327523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starts lightly</a:t>
            </a:r>
            <a:r>
              <a:rPr lang="en-US" baseline="0" dirty="0" smtClean="0"/>
              <a:t> and then has a brief dialogue of what makes an effective headline.  </a:t>
            </a:r>
          </a:p>
          <a:p>
            <a:endParaRPr lang="en-US" baseline="0" dirty="0" smtClean="0"/>
          </a:p>
          <a:p>
            <a:r>
              <a:rPr lang="en-US" baseline="0" dirty="0" smtClean="0"/>
              <a:t>Then, he gives students newspaper stories with the headlines removed and asks them to supply headlines of their own. </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16</a:t>
            </a:fld>
            <a:endParaRPr lang="en-US"/>
          </a:p>
        </p:txBody>
      </p:sp>
    </p:spTree>
    <p:extLst>
      <p:ext uri="{BB962C8B-B14F-4D97-AF65-F5344CB8AC3E}">
        <p14:creationId xmlns:p14="http://schemas.microsoft.com/office/powerpoint/2010/main" val="2673409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them an </a:t>
            </a:r>
            <a:r>
              <a:rPr lang="en-US" baseline="0" dirty="0" smtClean="0"/>
              <a:t>article with the headline removed and have teachers guess the headline. </a:t>
            </a:r>
            <a:endParaRPr lang="en-US" dirty="0" smtClean="0"/>
          </a:p>
          <a:p>
            <a:endParaRPr lang="en-US" dirty="0" smtClean="0"/>
          </a:p>
          <a:p>
            <a:r>
              <a:rPr lang="en-US" dirty="0" smtClean="0"/>
              <a:t>Show the template on p. 21</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17</a:t>
            </a:fld>
            <a:endParaRPr lang="en-US"/>
          </a:p>
        </p:txBody>
      </p:sp>
    </p:spTree>
    <p:extLst>
      <p:ext uri="{BB962C8B-B14F-4D97-AF65-F5344CB8AC3E}">
        <p14:creationId xmlns:p14="http://schemas.microsoft.com/office/powerpoint/2010/main" val="2992132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is to lure the reader into the piece by highlighting</a:t>
            </a:r>
            <a:r>
              <a:rPr lang="en-US" baseline="0" dirty="0" smtClean="0"/>
              <a:t> something interesting from the article; in doing so, the window quote often captures a big idea of the piece as well.  </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18</a:t>
            </a:fld>
            <a:endParaRPr lang="en-US"/>
          </a:p>
        </p:txBody>
      </p:sp>
    </p:spTree>
    <p:extLst>
      <p:ext uri="{BB962C8B-B14F-4D97-AF65-F5344CB8AC3E}">
        <p14:creationId xmlns:p14="http://schemas.microsoft.com/office/powerpoint/2010/main" val="4006411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Hyperlinked to Ted Talk on Digital</a:t>
            </a:r>
            <a:r>
              <a:rPr lang="en-US" baseline="0" dirty="0" smtClean="0"/>
              <a:t> Footprints.  </a:t>
            </a:r>
          </a:p>
          <a:p>
            <a:endParaRPr lang="en-US" baseline="0" dirty="0" smtClean="0"/>
          </a:p>
          <a:p>
            <a:r>
              <a:rPr lang="en-US" baseline="0" dirty="0" smtClean="0"/>
              <a:t>Before showing the clip, simply ask students to listen carefully to the lecture and to write down the key points.  INTENTIONALLY UNDERTEACH at this point to see what kind of listening and note-taking abilities students possess prior to any support from me.  He finds that many of his students follow a very linear, step by step retelling of the text.  Introduce them to other ways of taking notes in a nonlinear note-taking manner.  </a:t>
            </a:r>
          </a:p>
          <a:p>
            <a:endParaRPr lang="en-US" baseline="0" dirty="0" smtClean="0"/>
          </a:p>
          <a:p>
            <a:r>
              <a:rPr lang="en-US" baseline="0" dirty="0" smtClean="0"/>
              <a:t>GROUP SUMMARIES:  Put them in groups and give them a few moments to compare their summaries.  Give them 10 minutes to compile all their notes and turn them into a single-paragraph group summary.</a:t>
            </a:r>
          </a:p>
          <a:p>
            <a:endParaRPr lang="en-US" baseline="0" dirty="0" smtClean="0"/>
          </a:p>
          <a:p>
            <a:r>
              <a:rPr lang="en-US" baseline="0" dirty="0" smtClean="0"/>
              <a:t>Moves them into deeper water with Cornell notes.  </a:t>
            </a:r>
          </a:p>
        </p:txBody>
      </p:sp>
      <p:sp>
        <p:nvSpPr>
          <p:cNvPr id="4" name="Slide Number Placeholder 3"/>
          <p:cNvSpPr>
            <a:spLocks noGrp="1"/>
          </p:cNvSpPr>
          <p:nvPr>
            <p:ph type="sldNum" sz="quarter" idx="10"/>
          </p:nvPr>
        </p:nvSpPr>
        <p:spPr/>
        <p:txBody>
          <a:bodyPr/>
          <a:lstStyle/>
          <a:p>
            <a:fld id="{FAFAA721-2BA1-B94F-9370-291445155BB6}" type="slidenum">
              <a:rPr lang="en-US" smtClean="0"/>
              <a:t>19</a:t>
            </a:fld>
            <a:endParaRPr lang="en-US"/>
          </a:p>
        </p:txBody>
      </p:sp>
    </p:spTree>
    <p:extLst>
      <p:ext uri="{BB962C8B-B14F-4D97-AF65-F5344CB8AC3E}">
        <p14:creationId xmlns:p14="http://schemas.microsoft.com/office/powerpoint/2010/main" val="327246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Grounding/inclusion activity.</a:t>
            </a:r>
          </a:p>
          <a:p>
            <a:endParaRPr lang="en-US" dirty="0" smtClean="0"/>
          </a:p>
          <a:p>
            <a:r>
              <a:rPr lang="en-US" dirty="0" smtClean="0"/>
              <a:t>At</a:t>
            </a:r>
            <a:r>
              <a:rPr lang="en-US" baseline="0" dirty="0" smtClean="0"/>
              <a:t> the beginning of the year, I am a ________________.  </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2</a:t>
            </a:fld>
            <a:endParaRPr lang="en-US"/>
          </a:p>
        </p:txBody>
      </p:sp>
    </p:spTree>
    <p:extLst>
      <p:ext uri="{BB962C8B-B14F-4D97-AF65-F5344CB8AC3E}">
        <p14:creationId xmlns:p14="http://schemas.microsoft.com/office/powerpoint/2010/main" val="2025008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Hyperlinked to her Ted Talk.  </a:t>
            </a:r>
          </a:p>
          <a:p>
            <a:endParaRPr lang="en-US" dirty="0" smtClean="0"/>
          </a:p>
          <a:p>
            <a:r>
              <a:rPr lang="en-US" dirty="0" smtClean="0"/>
              <a:t>1.  He previews</a:t>
            </a:r>
            <a:r>
              <a:rPr lang="en-US" baseline="0" dirty="0" smtClean="0"/>
              <a:t> key vocabulary and has students create a T-chart in their notebooks.  On the left side they record what the text says and on the right side they record what is not said in the clip.  Capturing what is said helps strengthen summary skills and what is left out drives them to think about the text at deeper levels. </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20</a:t>
            </a:fld>
            <a:endParaRPr lang="en-US"/>
          </a:p>
        </p:txBody>
      </p:sp>
    </p:spTree>
    <p:extLst>
      <p:ext uri="{BB962C8B-B14F-4D97-AF65-F5344CB8AC3E}">
        <p14:creationId xmlns:p14="http://schemas.microsoft.com/office/powerpoint/2010/main" val="114989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 break</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21</a:t>
            </a:fld>
            <a:endParaRPr lang="en-US"/>
          </a:p>
        </p:txBody>
      </p:sp>
    </p:spTree>
    <p:extLst>
      <p:ext uri="{BB962C8B-B14F-4D97-AF65-F5344CB8AC3E}">
        <p14:creationId xmlns:p14="http://schemas.microsoft.com/office/powerpoint/2010/main" val="3227263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Go back to list of 10 anchor standards and label the second chunk of standards</a:t>
            </a:r>
            <a:r>
              <a:rPr lang="en-US" baseline="0" dirty="0" smtClean="0"/>
              <a:t> (4-6)</a:t>
            </a:r>
          </a:p>
          <a:p>
            <a:endParaRPr lang="en-US" baseline="0" dirty="0" smtClean="0"/>
          </a:p>
          <a:p>
            <a:r>
              <a:rPr lang="en-US" baseline="0" dirty="0" smtClean="0"/>
              <a:t>This is all about “reading like a writer”  This means we want the students to move beyond telling us what the text says and to recognize the “moves” the writer is making. </a:t>
            </a:r>
          </a:p>
          <a:p>
            <a:endParaRPr lang="en-US" baseline="0" dirty="0" smtClean="0"/>
          </a:p>
          <a:p>
            <a:r>
              <a:rPr lang="en-US" baseline="0" dirty="0" smtClean="0"/>
              <a:t>Use W.D. Snodgrass’ decomposed poem, “Tears” by Walt Whitman. </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22</a:t>
            </a:fld>
            <a:endParaRPr lang="en-US"/>
          </a:p>
        </p:txBody>
      </p:sp>
    </p:spTree>
    <p:extLst>
      <p:ext uri="{BB962C8B-B14F-4D97-AF65-F5344CB8AC3E}">
        <p14:creationId xmlns:p14="http://schemas.microsoft.com/office/powerpoint/2010/main" val="3754826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how something is said is more important than what is said.  Do you see a manipulation?  </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23</a:t>
            </a:fld>
            <a:endParaRPr lang="en-US"/>
          </a:p>
        </p:txBody>
      </p:sp>
    </p:spTree>
    <p:extLst>
      <p:ext uri="{BB962C8B-B14F-4D97-AF65-F5344CB8AC3E}">
        <p14:creationId xmlns:p14="http://schemas.microsoft.com/office/powerpoint/2010/main" val="1783231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“President Obama’s address to the nation regarding ISIL” and the accompanying chart.  </a:t>
            </a:r>
          </a:p>
          <a:p>
            <a:endParaRPr lang="en-US" dirty="0" smtClean="0"/>
          </a:p>
          <a:p>
            <a:r>
              <a:rPr lang="en-US" dirty="0" smtClean="0"/>
              <a:t>Suggestion</a:t>
            </a:r>
            <a:r>
              <a:rPr lang="en-US" baseline="0" dirty="0" smtClean="0"/>
              <a:t> to modify the chart:  add a 4</a:t>
            </a:r>
            <a:r>
              <a:rPr lang="en-US" baseline="30000" dirty="0" smtClean="0"/>
              <a:t>th</a:t>
            </a:r>
            <a:r>
              <a:rPr lang="en-US" baseline="0" dirty="0" smtClean="0"/>
              <a:t> column that says, “What effect does this have on the writing?”</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24</a:t>
            </a:fld>
            <a:endParaRPr lang="en-US"/>
          </a:p>
        </p:txBody>
      </p:sp>
    </p:spTree>
    <p:extLst>
      <p:ext uri="{BB962C8B-B14F-4D97-AF65-F5344CB8AC3E}">
        <p14:creationId xmlns:p14="http://schemas.microsoft.com/office/powerpoint/2010/main" val="1117977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He’s making waves in the Republican Party.  </a:t>
            </a:r>
          </a:p>
          <a:p>
            <a:endParaRPr lang="en-US" dirty="0" smtClean="0"/>
          </a:p>
          <a:p>
            <a:r>
              <a:rPr lang="en-US" dirty="0" smtClean="0"/>
              <a:t>He uses a lot of photographs and visuals to teach this.  </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25</a:t>
            </a:fld>
            <a:endParaRPr lang="en-US"/>
          </a:p>
        </p:txBody>
      </p:sp>
    </p:spTree>
    <p:extLst>
      <p:ext uri="{BB962C8B-B14F-4D97-AF65-F5344CB8AC3E}">
        <p14:creationId xmlns:p14="http://schemas.microsoft.com/office/powerpoint/2010/main" val="1621710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ability to read between the lines might save you a lot of trouble down the road.  Harper’s weekly</a:t>
            </a:r>
            <a:r>
              <a:rPr lang="en-US" baseline="0" dirty="0" smtClean="0"/>
              <a:t> index sample is hyperlinked.</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26</a:t>
            </a:fld>
            <a:endParaRPr lang="en-US"/>
          </a:p>
        </p:txBody>
      </p:sp>
    </p:spTree>
    <p:extLst>
      <p:ext uri="{BB962C8B-B14F-4D97-AF65-F5344CB8AC3E}">
        <p14:creationId xmlns:p14="http://schemas.microsoft.com/office/powerpoint/2010/main" val="3755811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infer, we can be wrong.  The answer is correct if you can support it.  Used the portrait, “Gassed.”  He also gave them a poem and an encyclopedia entry on poisonous gasses used in war.  He had them make an umbrella claim that incorporated all three.</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27</a:t>
            </a:fld>
            <a:endParaRPr lang="en-US"/>
          </a:p>
        </p:txBody>
      </p:sp>
    </p:spTree>
    <p:extLst>
      <p:ext uri="{BB962C8B-B14F-4D97-AF65-F5344CB8AC3E}">
        <p14:creationId xmlns:p14="http://schemas.microsoft.com/office/powerpoint/2010/main" val="3753194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it say? What does it not say?</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28</a:t>
            </a:fld>
            <a:endParaRPr lang="en-US"/>
          </a:p>
        </p:txBody>
      </p:sp>
    </p:spTree>
    <p:extLst>
      <p:ext uri="{BB962C8B-B14F-4D97-AF65-F5344CB8AC3E}">
        <p14:creationId xmlns:p14="http://schemas.microsoft.com/office/powerpoint/2010/main" val="4140653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Wants to move them</a:t>
            </a:r>
            <a:r>
              <a:rPr lang="en-US" baseline="0" dirty="0" smtClean="0"/>
              <a:t> past one and done close reading.  You cannot measure thinking over time on a test.  Tests measure drive-by close reading.  Tests don’t value thinking over time.  He fears that teachers will only use short reads to prepare for this.  Used the Richard Sherman story and put articles on clothesline to show how thinking might change over time.  It might not be valued on the test, but it’s the most important kind of reading.  </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29</a:t>
            </a:fld>
            <a:endParaRPr lang="en-US"/>
          </a:p>
        </p:txBody>
      </p:sp>
    </p:spTree>
    <p:extLst>
      <p:ext uri="{BB962C8B-B14F-4D97-AF65-F5344CB8AC3E}">
        <p14:creationId xmlns:p14="http://schemas.microsoft.com/office/powerpoint/2010/main" val="369899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Agenda/LT’s/</a:t>
            </a:r>
          </a:p>
          <a:p>
            <a:endParaRPr lang="en-US" dirty="0" smtClean="0"/>
          </a:p>
          <a:p>
            <a:r>
              <a:rPr lang="en-US" dirty="0" smtClean="0"/>
              <a:t>Use p. 50 in Jan </a:t>
            </a:r>
            <a:r>
              <a:rPr lang="en-US" dirty="0" err="1" smtClean="0"/>
              <a:t>Chappuis</a:t>
            </a:r>
            <a:r>
              <a:rPr lang="en-US" dirty="0" smtClean="0"/>
              <a:t>’ book to introduce Learning</a:t>
            </a:r>
            <a:r>
              <a:rPr lang="en-US" baseline="0" dirty="0" smtClean="0"/>
              <a:t> Target Table (need to type this)</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3</a:t>
            </a:fld>
            <a:endParaRPr lang="en-US"/>
          </a:p>
        </p:txBody>
      </p:sp>
    </p:spTree>
    <p:extLst>
      <p:ext uri="{BB962C8B-B14F-4D97-AF65-F5344CB8AC3E}">
        <p14:creationId xmlns:p14="http://schemas.microsoft.com/office/powerpoint/2010/main" val="3232649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stickers on</a:t>
            </a:r>
            <a:r>
              <a:rPr lang="en-US" baseline="0" dirty="0" smtClean="0"/>
              <a:t> your folders.  </a:t>
            </a:r>
          </a:p>
          <a:p>
            <a:endParaRPr lang="en-US" baseline="0" dirty="0" smtClean="0"/>
          </a:p>
          <a:p>
            <a:r>
              <a:rPr lang="en-US" baseline="0" dirty="0" smtClean="0"/>
              <a:t>There will be at least one other person in the room with the same sticker coordinated with a poster.  </a:t>
            </a:r>
          </a:p>
          <a:p>
            <a:endParaRPr lang="en-US" baseline="0" dirty="0" smtClean="0"/>
          </a:p>
          <a:p>
            <a:r>
              <a:rPr lang="en-US" baseline="0" dirty="0" smtClean="0"/>
              <a:t>You are going to read the concerns in chapter three that corresponds with your sticker.  </a:t>
            </a:r>
          </a:p>
          <a:p>
            <a:endParaRPr lang="en-US" baseline="0" dirty="0" smtClean="0"/>
          </a:p>
          <a:p>
            <a:r>
              <a:rPr lang="en-US" baseline="0" dirty="0" smtClean="0"/>
              <a:t>Come up with a slogan or visual representation that expresses the gist of the concern.</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30</a:t>
            </a:fld>
            <a:endParaRPr lang="en-US"/>
          </a:p>
        </p:txBody>
      </p:sp>
    </p:spTree>
    <p:extLst>
      <p:ext uri="{BB962C8B-B14F-4D97-AF65-F5344CB8AC3E}">
        <p14:creationId xmlns:p14="http://schemas.microsoft.com/office/powerpoint/2010/main" val="918391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Relax!!</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31</a:t>
            </a:fld>
            <a:endParaRPr lang="en-US"/>
          </a:p>
        </p:txBody>
      </p:sp>
    </p:spTree>
    <p:extLst>
      <p:ext uri="{BB962C8B-B14F-4D97-AF65-F5344CB8AC3E}">
        <p14:creationId xmlns:p14="http://schemas.microsoft.com/office/powerpoint/2010/main" val="961185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the two trainings that were previously offered.  Reinforce the idea that the essay is NOT optional for Michigan juniors!</a:t>
            </a:r>
            <a:endParaRPr lang="en-US" dirty="0" smtClean="0"/>
          </a:p>
          <a:p>
            <a:endParaRPr lang="en-US" dirty="0" smtClean="0"/>
          </a:p>
          <a:p>
            <a:r>
              <a:rPr lang="en-US" dirty="0" smtClean="0"/>
              <a:t>Also, print</a:t>
            </a:r>
            <a:r>
              <a:rPr lang="en-US" baseline="0" dirty="0" smtClean="0"/>
              <a:t> colored copies of Spring Summative Testing Schedule for teachers.</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32</a:t>
            </a:fld>
            <a:endParaRPr lang="en-US"/>
          </a:p>
        </p:txBody>
      </p:sp>
    </p:spTree>
    <p:extLst>
      <p:ext uri="{BB962C8B-B14F-4D97-AF65-F5344CB8AC3E}">
        <p14:creationId xmlns:p14="http://schemas.microsoft.com/office/powerpoint/2010/main" val="1128212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a:t>
            </a:r>
            <a:r>
              <a:rPr lang="en-US" baseline="0" dirty="0" smtClean="0"/>
              <a:t> pages 29-30 in the TIG for teachers.</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33</a:t>
            </a:fld>
            <a:endParaRPr lang="en-US"/>
          </a:p>
        </p:txBody>
      </p:sp>
    </p:spTree>
    <p:extLst>
      <p:ext uri="{BB962C8B-B14F-4D97-AF65-F5344CB8AC3E}">
        <p14:creationId xmlns:p14="http://schemas.microsoft.com/office/powerpoint/2010/main" val="903033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This is the third in a series of e-learning modules.  It is intended to be viewed after Module 1, which is an overview of the redesigned SAT.</a:t>
            </a:r>
          </a:p>
          <a:p>
            <a:r>
              <a:rPr lang="en-US" dirty="0" smtClean="0">
                <a:latin typeface="Arial" pitchFamily="34" charset="0"/>
                <a:cs typeface="Arial" pitchFamily="34" charset="0"/>
              </a:rPr>
              <a:t>Remind participants that more information is available in other modules at www.xxxx.cb.org</a:t>
            </a: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CED9B4B-AEB6-FF4F-A240-FC8FDE303F3B}" type="slidenum">
              <a:rPr lang="en-US" smtClean="0"/>
              <a:t>34</a:t>
            </a:fld>
            <a:endParaRPr lang="en-US"/>
          </a:p>
        </p:txBody>
      </p:sp>
    </p:spTree>
    <p:extLst>
      <p:ext uri="{BB962C8B-B14F-4D97-AF65-F5344CB8AC3E}">
        <p14:creationId xmlns:p14="http://schemas.microsoft.com/office/powerpoint/2010/main" val="2939178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Handout:</a:t>
            </a:r>
            <a:r>
              <a:rPr lang="en-US" sz="1200" kern="1200" dirty="0" smtClean="0">
                <a:solidFill>
                  <a:schemeClr val="tx1"/>
                </a:solidFill>
                <a:latin typeface="+mn-lt"/>
                <a:ea typeface="+mn-ea"/>
                <a:cs typeface="+mn-cs"/>
              </a:rPr>
              <a:t>  Test Specifications–SAT Writing and Language Test</a:t>
            </a:r>
          </a:p>
          <a:p>
            <a:r>
              <a:rPr lang="en-US" sz="1200" kern="1200" dirty="0" smtClean="0">
                <a:solidFill>
                  <a:schemeClr val="tx1"/>
                </a:solidFill>
                <a:latin typeface="+mn-lt"/>
                <a:ea typeface="+mn-ea"/>
                <a:cs typeface="+mn-cs"/>
              </a:rPr>
              <a:t> </a:t>
            </a:r>
          </a:p>
          <a:p>
            <a:r>
              <a:rPr lang="en-US" sz="1200" b="1" i="1" kern="1200" dirty="0" smtClean="0">
                <a:solidFill>
                  <a:schemeClr val="tx1"/>
                </a:solidFill>
                <a:latin typeface="+mn-lt"/>
                <a:ea typeface="+mn-ea"/>
                <a:cs typeface="+mn-cs"/>
              </a:rPr>
              <a:t>Activity:</a:t>
            </a:r>
            <a:r>
              <a:rPr lang="en-US" sz="1200" i="1" kern="1200" dirty="0" smtClean="0">
                <a:solidFill>
                  <a:schemeClr val="tx1"/>
                </a:solidFill>
                <a:latin typeface="+mn-lt"/>
                <a:ea typeface="+mn-ea"/>
                <a:cs typeface="+mn-cs"/>
              </a:rPr>
              <a:t> Organize the participants into small groups. Using the Test Specifications–SAT Writing and Language Test, assign each group one section of the test specifications.  Give the groups 5 minutes to review the test specifications, then ask one member of each group to name the most important information gleaned from their section. Write the most important information on chart paper if available.</a:t>
            </a:r>
          </a:p>
        </p:txBody>
      </p:sp>
      <p:sp>
        <p:nvSpPr>
          <p:cNvPr id="4" name="Slide Number Placeholder 3"/>
          <p:cNvSpPr>
            <a:spLocks noGrp="1"/>
          </p:cNvSpPr>
          <p:nvPr>
            <p:ph type="sldNum" sz="quarter" idx="10"/>
          </p:nvPr>
        </p:nvSpPr>
        <p:spPr/>
        <p:txBody>
          <a:bodyPr/>
          <a:lstStyle/>
          <a:p>
            <a:fld id="{CCED9B4B-AEB6-FF4F-A240-FC8FDE303F3B}" type="slidenum">
              <a:rPr lang="en-US" smtClean="0"/>
              <a:t>35</a:t>
            </a:fld>
            <a:endParaRPr lang="en-US"/>
          </a:p>
        </p:txBody>
      </p:sp>
    </p:spTree>
    <p:extLst>
      <p:ext uri="{BB962C8B-B14F-4D97-AF65-F5344CB8AC3E}">
        <p14:creationId xmlns:p14="http://schemas.microsoft.com/office/powerpoint/2010/main" val="2939178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On the SAT Writing and Language Test,  students will be asked to make corrections in passages, or to correct a description/explanation of a graph or table.  All Writing and Language Test passages will be created especially for the test so that errors can be intentionally introduced. Passages will be several paragraphs long so that students can engage in complex, real-world revision and editing tasks, and students will often need to have a good understanding of one or more paragraphs, or even the entire passage, to answer a particular question.</a:t>
            </a:r>
          </a:p>
          <a:p>
            <a:endParaRPr lang="en-US" dirty="0" smtClean="0">
              <a:latin typeface="Arial" pitchFamily="34" charset="0"/>
              <a:cs typeface="Arial" pitchFamily="34" charset="0"/>
            </a:endParaRPr>
          </a:p>
          <a:p>
            <a:r>
              <a:rPr lang="en-US" dirty="0" smtClean="0">
                <a:latin typeface="Arial" pitchFamily="34" charset="0"/>
                <a:cs typeface="Arial" pitchFamily="34" charset="0"/>
              </a:rPr>
              <a:t>Passages take the form of arguments, informative/explanatory texts, or nonfiction narratives. They address topics related to careers, history/social studies, the humanities, and science.</a:t>
            </a:r>
          </a:p>
        </p:txBody>
      </p:sp>
      <p:sp>
        <p:nvSpPr>
          <p:cNvPr id="4" name="Slide Number Placeholder 3"/>
          <p:cNvSpPr>
            <a:spLocks noGrp="1"/>
          </p:cNvSpPr>
          <p:nvPr>
            <p:ph type="sldNum" sz="quarter" idx="10"/>
          </p:nvPr>
        </p:nvSpPr>
        <p:spPr/>
        <p:txBody>
          <a:bodyPr/>
          <a:lstStyle/>
          <a:p>
            <a:fld id="{CCED9B4B-AEB6-FF4F-A240-FC8FDE303F3B}" type="slidenum">
              <a:rPr lang="en-US" smtClean="0"/>
              <a:t>36</a:t>
            </a:fld>
            <a:endParaRPr lang="en-US"/>
          </a:p>
        </p:txBody>
      </p:sp>
    </p:spTree>
    <p:extLst>
      <p:ext uri="{BB962C8B-B14F-4D97-AF65-F5344CB8AC3E}">
        <p14:creationId xmlns:p14="http://schemas.microsoft.com/office/powerpoint/2010/main" val="2939178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The passages on the SAT Writing and Language Test vary in complexity, ranging from texts like those found in challenging courses in grades 9 and 10 to texts comparable to those found in typical college-entry, credit-bearing courses.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Students will be asked to revise and edit extended texts across a range of academic and career-related subjects for expression of ideas and to show facility with a core set of grammar, usage, and punctuation conventions; </a:t>
            </a:r>
          </a:p>
          <a:p>
            <a:r>
              <a:rPr lang="en-US" dirty="0" smtClean="0">
                <a:latin typeface="Arial" pitchFamily="34" charset="0"/>
                <a:cs typeface="Arial" pitchFamily="34" charset="0"/>
              </a:rPr>
              <a:t>These questions focus on revision of text for topic development, accuracy (consistency between text and graphic[s]), logic, cohesion, and rhetorically effective use of language.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This Writing and Language Test includes passages on the topics of science and history/social studies. All Expression of Ideas questions will contribute to Cross-Test scores in </a:t>
            </a:r>
            <a:r>
              <a:rPr lang="en-US" b="1" dirty="0" smtClean="0">
                <a:latin typeface="Arial" pitchFamily="34" charset="0"/>
                <a:cs typeface="Arial" pitchFamily="34" charset="0"/>
              </a:rPr>
              <a:t>Analysis in Science</a:t>
            </a:r>
            <a:r>
              <a:rPr lang="en-US" dirty="0" smtClean="0">
                <a:latin typeface="Arial" pitchFamily="34" charset="0"/>
                <a:cs typeface="Arial" pitchFamily="34" charset="0"/>
              </a:rPr>
              <a:t> and </a:t>
            </a:r>
            <a:r>
              <a:rPr lang="en-US" b="1" dirty="0" smtClean="0">
                <a:latin typeface="Arial" pitchFamily="34" charset="0"/>
                <a:cs typeface="Arial" pitchFamily="34" charset="0"/>
              </a:rPr>
              <a:t>Analysis in History/Social Studies. </a:t>
            </a: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CED9B4B-AEB6-FF4F-A240-FC8FDE303F3B}" type="slidenum">
              <a:rPr lang="en-US" smtClean="0"/>
              <a:t>37</a:t>
            </a:fld>
            <a:endParaRPr lang="en-US"/>
          </a:p>
        </p:txBody>
      </p:sp>
    </p:spTree>
    <p:extLst>
      <p:ext uri="{BB962C8B-B14F-4D97-AF65-F5344CB8AC3E}">
        <p14:creationId xmlns:p14="http://schemas.microsoft.com/office/powerpoint/2010/main" val="9130467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On the SAT Writing and Language Test, students will read a passage, and then answer questions about what corrections are needed (if any) pertaining to:</a:t>
            </a:r>
          </a:p>
          <a:p>
            <a:pPr marL="347472" indent="-171450">
              <a:buFont typeface="Arial" pitchFamily="34" charset="0"/>
              <a:buChar char="•"/>
            </a:pPr>
            <a:r>
              <a:rPr lang="en-US" dirty="0" smtClean="0">
                <a:latin typeface="Arial" pitchFamily="34" charset="0"/>
                <a:cs typeface="Arial" pitchFamily="34" charset="0"/>
              </a:rPr>
              <a:t>Sentence structure: These questions focus on editing text to correct problems in sentence formation and inappropriate shifts in construction within and between sentences. </a:t>
            </a:r>
          </a:p>
          <a:p>
            <a:pPr marL="347472" indent="-171450">
              <a:buFont typeface="Arial" pitchFamily="34" charset="0"/>
              <a:buChar char="•"/>
            </a:pPr>
            <a:r>
              <a:rPr lang="en-US" dirty="0" smtClean="0">
                <a:latin typeface="Arial" pitchFamily="34" charset="0"/>
                <a:cs typeface="Arial" pitchFamily="34" charset="0"/>
              </a:rPr>
              <a:t>Conventions of Usage: These questions focus on editing text to ensure conformity to the conventions of standard written English usage.</a:t>
            </a:r>
          </a:p>
          <a:p>
            <a:pPr marL="347472" indent="-171450">
              <a:buFont typeface="Arial" pitchFamily="34" charset="0"/>
              <a:buChar char="•"/>
            </a:pPr>
            <a:r>
              <a:rPr lang="en-US" dirty="0" smtClean="0">
                <a:latin typeface="Arial" pitchFamily="34" charset="0"/>
                <a:cs typeface="Arial" pitchFamily="34" charset="0"/>
              </a:rPr>
              <a:t>Conventions of Punctuation: These questions focus on editing text to ensure conformity to the conventions of standard written English punctuation</a:t>
            </a:r>
          </a:p>
          <a:p>
            <a:r>
              <a:rPr lang="en-US" dirty="0" smtClean="0">
                <a:latin typeface="Arial" pitchFamily="34" charset="0"/>
                <a:cs typeface="Arial" pitchFamily="34" charset="0"/>
              </a:rPr>
              <a:t>Important note:  While the scores on the optional Essay do not contribute to any Subscores, students’ responses should demonstrate a clear organization and expression of ideas; and a command of the conventions of standard written English. </a:t>
            </a:r>
          </a:p>
        </p:txBody>
      </p:sp>
      <p:sp>
        <p:nvSpPr>
          <p:cNvPr id="4" name="Slide Number Placeholder 3"/>
          <p:cNvSpPr>
            <a:spLocks noGrp="1"/>
          </p:cNvSpPr>
          <p:nvPr>
            <p:ph type="sldNum" sz="quarter" idx="10"/>
          </p:nvPr>
        </p:nvSpPr>
        <p:spPr/>
        <p:txBody>
          <a:bodyPr/>
          <a:lstStyle/>
          <a:p>
            <a:fld id="{CCED9B4B-AEB6-FF4F-A240-FC8FDE303F3B}" type="slidenum">
              <a:rPr lang="en-US" smtClean="0"/>
              <a:t>38</a:t>
            </a:fld>
            <a:endParaRPr lang="en-US"/>
          </a:p>
        </p:txBody>
      </p:sp>
    </p:spTree>
    <p:extLst>
      <p:ext uri="{BB962C8B-B14F-4D97-AF65-F5344CB8AC3E}">
        <p14:creationId xmlns:p14="http://schemas.microsoft.com/office/powerpoint/2010/main" val="913046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Teachers in all subject areas will impact student success on the SAT.  Texts, tables and graphs used on the SAT will be generated from science, social studies, and career-related information.</a:t>
            </a:r>
          </a:p>
          <a:p>
            <a:r>
              <a:rPr lang="en-US" dirty="0" smtClean="0">
                <a:latin typeface="Arial" pitchFamily="34" charset="0"/>
                <a:cs typeface="Arial" pitchFamily="34" charset="0"/>
              </a:rPr>
              <a:t>Some questions test the </a:t>
            </a:r>
            <a:r>
              <a:rPr lang="en-US" b="1" dirty="0" smtClean="0">
                <a:latin typeface="Arial" pitchFamily="34" charset="0"/>
                <a:cs typeface="Arial" pitchFamily="34" charset="0"/>
              </a:rPr>
              <a:t>Expression of Ideas</a:t>
            </a:r>
            <a:r>
              <a:rPr lang="en-US" dirty="0" smtClean="0">
                <a:latin typeface="Arial" pitchFamily="34" charset="0"/>
                <a:cs typeface="Arial" pitchFamily="34" charset="0"/>
              </a:rPr>
              <a:t>, asking students to improve topic development, organization, and rhetorical effectiveness, will include passages from science and history/social studies. </a:t>
            </a:r>
          </a:p>
          <a:p>
            <a:r>
              <a:rPr lang="en-US" dirty="0" smtClean="0">
                <a:latin typeface="Arial" pitchFamily="34" charset="0"/>
                <a:cs typeface="Arial" pitchFamily="34" charset="0"/>
              </a:rPr>
              <a:t>Additional information:</a:t>
            </a:r>
          </a:p>
          <a:p>
            <a:r>
              <a:rPr lang="en-US" dirty="0" smtClean="0">
                <a:latin typeface="Arial" pitchFamily="34" charset="0"/>
                <a:cs typeface="Arial" pitchFamily="34" charset="0"/>
              </a:rPr>
              <a:t>Note that test questions don’t ask students to provide history/social studies or science facts, such as the year the Battle of Hastings was fought or the chemical formula for a particular molecule. Instead, these questions ask students to apply the skills that they have picked up in history, social studies, and science courses to problems in reading, writing, language, and math. On the Reading Test, for example, students will be given two history/social studies and two science passages to analyze. In one of those, they might be asked to identify the conclusion a researcher drew or the evidence he uses to support that conclusion. On the Writing and Language Test, they could be asked to revise a passage to incorporate data from a table into the writer’s description of the results of an experiment. On the Math Test, some questions will ask them to solve problems grounded in social studies or science contexts. Scores in Analysis in Science and in Analysis in History/Social Studies are drawn from questions on all three of those tests.</a:t>
            </a:r>
            <a:endParaRPr lang="en-IN"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CED9B4B-AEB6-FF4F-A240-FC8FDE303F3B}" type="slidenum">
              <a:rPr lang="en-US" smtClean="0"/>
              <a:t>39</a:t>
            </a:fld>
            <a:endParaRPr lang="en-US"/>
          </a:p>
        </p:txBody>
      </p:sp>
    </p:spTree>
    <p:extLst>
      <p:ext uri="{BB962C8B-B14F-4D97-AF65-F5344CB8AC3E}">
        <p14:creationId xmlns:p14="http://schemas.microsoft.com/office/powerpoint/2010/main" val="293917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Revisit/revise working agreements</a:t>
            </a:r>
          </a:p>
          <a:p>
            <a:r>
              <a:rPr lang="en-US" dirty="0" smtClean="0"/>
              <a:t>	Are there any that need clarification?</a:t>
            </a:r>
          </a:p>
          <a:p>
            <a:r>
              <a:rPr lang="en-US" dirty="0" smtClean="0"/>
              <a:t>	Are there any that could be combined?</a:t>
            </a:r>
          </a:p>
          <a:p>
            <a:r>
              <a:rPr lang="en-US" dirty="0" smtClean="0"/>
              <a:t>	Are</a:t>
            </a:r>
            <a:r>
              <a:rPr lang="en-US" baseline="0" dirty="0" smtClean="0"/>
              <a:t> there any agreements that need to be added?</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4</a:t>
            </a:fld>
            <a:endParaRPr lang="en-US"/>
          </a:p>
        </p:txBody>
      </p:sp>
    </p:spTree>
    <p:extLst>
      <p:ext uri="{BB962C8B-B14F-4D97-AF65-F5344CB8AC3E}">
        <p14:creationId xmlns:p14="http://schemas.microsoft.com/office/powerpoint/2010/main" val="1678634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AA721-2BA1-B94F-9370-291445155BB6}" type="slidenum">
              <a:rPr lang="en-US" smtClean="0"/>
              <a:t>40</a:t>
            </a:fld>
            <a:endParaRPr lang="en-US"/>
          </a:p>
        </p:txBody>
      </p:sp>
    </p:spTree>
    <p:extLst>
      <p:ext uri="{BB962C8B-B14F-4D97-AF65-F5344CB8AC3E}">
        <p14:creationId xmlns:p14="http://schemas.microsoft.com/office/powerpoint/2010/main" val="292177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small groups, ask participants to brainstorm and list instructional strategies that they use or could use to help students develop skills related to Expression of Ideas and Standard English Conventions</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Handout</a:t>
            </a:r>
            <a:r>
              <a:rPr lang="en-US" sz="1200" kern="1200" dirty="0" smtClean="0">
                <a:solidFill>
                  <a:schemeClr val="tx1"/>
                </a:solidFill>
                <a:latin typeface="+mn-lt"/>
                <a:ea typeface="+mn-ea"/>
                <a:cs typeface="+mn-cs"/>
              </a:rPr>
              <a:t>: Brainstorming Instructional Strategies Activity. </a:t>
            </a:r>
          </a:p>
          <a:p>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Activity</a:t>
            </a:r>
            <a:r>
              <a:rPr lang="en-US" sz="1200" i="1" kern="1200" dirty="0" smtClean="0">
                <a:solidFill>
                  <a:schemeClr val="tx1"/>
                </a:solidFill>
                <a:latin typeface="+mn-lt"/>
                <a:ea typeface="+mn-ea"/>
                <a:cs typeface="+mn-cs"/>
              </a:rPr>
              <a:t>: Ask pairs of participants to discuss and write the strategies they </a:t>
            </a:r>
            <a:r>
              <a:rPr lang="en-US" sz="1200" b="1" i="1" kern="1200" dirty="0" smtClean="0">
                <a:solidFill>
                  <a:schemeClr val="tx1"/>
                </a:solidFill>
                <a:latin typeface="+mn-lt"/>
                <a:ea typeface="+mn-ea"/>
                <a:cs typeface="+mn-cs"/>
              </a:rPr>
              <a:t>currently</a:t>
            </a:r>
            <a:r>
              <a:rPr lang="en-US" sz="1200" i="1" kern="1200" dirty="0" smtClean="0">
                <a:solidFill>
                  <a:schemeClr val="tx1"/>
                </a:solidFill>
                <a:latin typeface="+mn-lt"/>
                <a:ea typeface="+mn-ea"/>
                <a:cs typeface="+mn-cs"/>
              </a:rPr>
              <a:t> use that support the development of skills related to Expression of Ideas and Standard English Conventions.   Give them 5 minutes to do so.  Then ask them to fill in the upper right hand box with newly generated ideas for instruction of these skills.  </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Ask pairs to share either one idea or one strategy they currently use with the group.  Participants can fill in the lower box with new ideas being shared. Share instructional strategies from the Teacher Implementation Guide to add to their list (next slide).</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Outcome: </a:t>
            </a:r>
            <a:r>
              <a:rPr lang="en-US" sz="1200" b="0" i="0" u="none" strike="noStrike" kern="1200" baseline="0" dirty="0" smtClean="0">
                <a:solidFill>
                  <a:schemeClr val="tx1"/>
                </a:solidFill>
                <a:latin typeface="+mn-lt"/>
                <a:ea typeface="+mn-ea"/>
                <a:cs typeface="+mn-cs"/>
              </a:rPr>
              <a:t>Participants will connect the questions and assessed skills</a:t>
            </a:r>
          </a:p>
          <a:p>
            <a:r>
              <a:rPr lang="en-US" sz="1200" b="0" i="0" u="none" strike="noStrike" kern="1200" baseline="0" dirty="0" smtClean="0">
                <a:solidFill>
                  <a:schemeClr val="tx1"/>
                </a:solidFill>
                <a:latin typeface="+mn-lt"/>
                <a:ea typeface="+mn-ea"/>
                <a:cs typeface="+mn-cs"/>
              </a:rPr>
              <a:t>with strategies they can use for instruction in the classroom.</a:t>
            </a:r>
            <a:endParaRPr lang="en-IN" i="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CED9B4B-AEB6-FF4F-A240-FC8FDE303F3B}" type="slidenum">
              <a:rPr lang="en-US" smtClean="0"/>
              <a:t>41</a:t>
            </a:fld>
            <a:endParaRPr lang="en-US"/>
          </a:p>
        </p:txBody>
      </p:sp>
    </p:spTree>
    <p:extLst>
      <p:ext uri="{BB962C8B-B14F-4D97-AF65-F5344CB8AC3E}">
        <p14:creationId xmlns:p14="http://schemas.microsoft.com/office/powerpoint/2010/main" val="9130467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Share these strategies and encourage participants to note them on their </a:t>
            </a:r>
            <a:r>
              <a:rPr lang="en-US" sz="1200" i="1" kern="1200" dirty="0" smtClean="0">
                <a:solidFill>
                  <a:schemeClr val="tx1"/>
                </a:solidFill>
                <a:latin typeface="+mn-lt"/>
                <a:ea typeface="+mn-ea"/>
                <a:cs typeface="+mn-cs"/>
              </a:rPr>
              <a:t>Brainstorming Instructional Strategies Activity </a:t>
            </a:r>
          </a:p>
          <a:p>
            <a:r>
              <a:rPr lang="en-US" sz="1200" kern="1200" dirty="0" smtClean="0">
                <a:solidFill>
                  <a:schemeClr val="tx1"/>
                </a:solidFill>
                <a:latin typeface="+mn-lt"/>
                <a:ea typeface="+mn-ea"/>
                <a:cs typeface="+mn-cs"/>
              </a:rPr>
              <a:t> </a:t>
            </a:r>
          </a:p>
          <a:p>
            <a:pPr marL="457200" indent="-228600">
              <a:buFont typeface="+mj-lt"/>
              <a:buAutoNum type="arabicPeriod"/>
            </a:pPr>
            <a:r>
              <a:rPr lang="en-US" sz="1200" kern="1200" dirty="0" smtClean="0">
                <a:solidFill>
                  <a:schemeClr val="tx1"/>
                </a:solidFill>
                <a:latin typeface="+mn-lt"/>
                <a:ea typeface="+mn-ea"/>
                <a:cs typeface="+mn-cs"/>
              </a:rPr>
              <a:t>Teach students in all classes to practice writing and language analysis skills—effective language use, expression of ideas, and properly utilizing standard English conventions —to develop their analyses of social studies, science, and career-related passages. The Writing and Language Test requires students to analyze both fiction and non-fiction passages, which will be drawn from literature, science and social studies.</a:t>
            </a:r>
          </a:p>
          <a:p>
            <a:pPr marL="457200" indent="-228600">
              <a:buFont typeface="+mj-lt"/>
              <a:buAutoNum type="arabicPeriod"/>
            </a:pPr>
            <a:r>
              <a:rPr lang="en-US" sz="1200" kern="1200" dirty="0" smtClean="0">
                <a:solidFill>
                  <a:schemeClr val="tx1"/>
                </a:solidFill>
                <a:latin typeface="+mn-lt"/>
                <a:ea typeface="+mn-ea"/>
                <a:cs typeface="+mn-cs"/>
              </a:rPr>
              <a:t>Familiarize students with the analysis of data, graphs, and charts in conjunction with text. Using the informational graphics in a textbook or periodical, provide students with inaccurate interpretations of data and ask them to correct the error(s).  Have them explicitly describe the data they used to make each correction.</a:t>
            </a:r>
          </a:p>
          <a:p>
            <a:pPr marL="457200" indent="-228600">
              <a:buFont typeface="+mj-lt"/>
              <a:buAutoNum type="arabicPeriod"/>
            </a:pPr>
            <a:r>
              <a:rPr lang="en-US" sz="1200" kern="1200" dirty="0" smtClean="0">
                <a:solidFill>
                  <a:schemeClr val="tx1"/>
                </a:solidFill>
                <a:latin typeface="+mn-lt"/>
                <a:ea typeface="+mn-ea"/>
                <a:cs typeface="+mn-cs"/>
              </a:rPr>
              <a:t>Revisit previous writing assignments periodically and allow students to alter their evidence, their word choices, or otherwise edit their work to strengthen their skills.</a:t>
            </a:r>
          </a:p>
          <a:p>
            <a:endParaRPr lang="en-IN"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CED9B4B-AEB6-FF4F-A240-FC8FDE303F3B}" type="slidenum">
              <a:rPr lang="en-US" smtClean="0"/>
              <a:t>42</a:t>
            </a:fld>
            <a:endParaRPr lang="en-US"/>
          </a:p>
        </p:txBody>
      </p:sp>
    </p:spTree>
    <p:extLst>
      <p:ext uri="{BB962C8B-B14F-4D97-AF65-F5344CB8AC3E}">
        <p14:creationId xmlns:p14="http://schemas.microsoft.com/office/powerpoint/2010/main" val="29391782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Share these strategies and encourage participants to note them on their </a:t>
            </a:r>
            <a:r>
              <a:rPr lang="en-US" sz="1200" i="1" kern="1200" dirty="0" smtClean="0">
                <a:solidFill>
                  <a:schemeClr val="tx1"/>
                </a:solidFill>
                <a:latin typeface="+mn-lt"/>
                <a:ea typeface="+mn-ea"/>
                <a:cs typeface="+mn-cs"/>
              </a:rPr>
              <a:t>Brainstorming Instructional Strategies Activity </a:t>
            </a:r>
          </a:p>
          <a:p>
            <a:r>
              <a:rPr lang="en-US" sz="1200" kern="1200" dirty="0" smtClean="0">
                <a:solidFill>
                  <a:schemeClr val="tx1"/>
                </a:solidFill>
                <a:latin typeface="+mn-lt"/>
                <a:ea typeface="+mn-ea"/>
                <a:cs typeface="+mn-cs"/>
              </a:rPr>
              <a:t> </a:t>
            </a:r>
          </a:p>
          <a:p>
            <a:pPr marL="457200" indent="-228600">
              <a:buFont typeface="+mj-lt"/>
              <a:buAutoNum type="arabicPeriod"/>
            </a:pPr>
            <a:r>
              <a:rPr lang="en-US" sz="1200" kern="1200" dirty="0" smtClean="0">
                <a:solidFill>
                  <a:schemeClr val="tx1"/>
                </a:solidFill>
                <a:latin typeface="+mn-lt"/>
                <a:ea typeface="+mn-ea"/>
                <a:cs typeface="+mn-cs"/>
              </a:rPr>
              <a:t>Teach students in all classes to practice writing and language analysis skills—effective language use, expression of ideas, and properly utilizing standard English conventions —to develop their analyses of social studies, science, and career-related passages. The Writing and Language Test requires students to analyze both fiction and non-fiction passages, which will be drawn from literature, science and social studies.</a:t>
            </a:r>
          </a:p>
          <a:p>
            <a:pPr marL="457200" indent="-228600">
              <a:buFont typeface="+mj-lt"/>
              <a:buAutoNum type="arabicPeriod"/>
            </a:pPr>
            <a:r>
              <a:rPr lang="en-US" sz="1200" kern="1200" dirty="0" smtClean="0">
                <a:solidFill>
                  <a:schemeClr val="tx1"/>
                </a:solidFill>
                <a:latin typeface="+mn-lt"/>
                <a:ea typeface="+mn-ea"/>
                <a:cs typeface="+mn-cs"/>
              </a:rPr>
              <a:t>Familiarize students with the analysis of data, graphs, and charts in conjunction with text. Using the informational graphics in a textbook or periodical, provide students with inaccurate interpretations of data and ask them to correct the error(s).  Have them explicitly describe the data they used to make each correction.</a:t>
            </a:r>
          </a:p>
          <a:p>
            <a:pPr marL="457200" indent="-228600">
              <a:buFont typeface="+mj-lt"/>
              <a:buAutoNum type="arabicPeriod"/>
            </a:pPr>
            <a:r>
              <a:rPr lang="en-US" sz="1200" kern="1200" dirty="0" smtClean="0">
                <a:solidFill>
                  <a:schemeClr val="tx1"/>
                </a:solidFill>
                <a:latin typeface="+mn-lt"/>
                <a:ea typeface="+mn-ea"/>
                <a:cs typeface="+mn-cs"/>
              </a:rPr>
              <a:t>Revisit previous writing assignments periodically and allow students to alter their evidence, their word choices, or otherwise edit their work to strengthen their skills.</a:t>
            </a:r>
          </a:p>
          <a:p>
            <a:endParaRPr lang="en-IN"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CED9B4B-AEB6-FF4F-A240-FC8FDE303F3B}" type="slidenum">
              <a:rPr lang="en-US" smtClean="0"/>
              <a:t>43</a:t>
            </a:fld>
            <a:endParaRPr lang="en-US"/>
          </a:p>
        </p:txBody>
      </p:sp>
    </p:spTree>
    <p:extLst>
      <p:ext uri="{BB962C8B-B14F-4D97-AF65-F5344CB8AC3E}">
        <p14:creationId xmlns:p14="http://schemas.microsoft.com/office/powerpoint/2010/main" val="2939178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cs typeface="Arial" pitchFamily="34" charset="0"/>
              </a:rPr>
              <a:t>Handout</a:t>
            </a:r>
            <a:r>
              <a:rPr lang="en-US" dirty="0" smtClean="0">
                <a:latin typeface="Arial" pitchFamily="34" charset="0"/>
                <a:cs typeface="Arial" pitchFamily="34" charset="0"/>
              </a:rPr>
              <a:t>: Follow-Up Activity: Tips for Professional Learning Communities and Vertical Teams.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Explain that this is one protocol teams can use to review and analyze SAT reports (or any other data). The guide asks participants to make observations about the data, look for areas of focus, identify skills associated with the areas of focus, review other sources of data for additional information,  and devise a plan of action. Instructions are included with the Guide which is included in the Module 3 materials posted online. </a:t>
            </a:r>
          </a:p>
        </p:txBody>
      </p:sp>
      <p:sp>
        <p:nvSpPr>
          <p:cNvPr id="4" name="Slide Number Placeholder 3"/>
          <p:cNvSpPr>
            <a:spLocks noGrp="1"/>
          </p:cNvSpPr>
          <p:nvPr>
            <p:ph type="sldNum" sz="quarter" idx="10"/>
          </p:nvPr>
        </p:nvSpPr>
        <p:spPr/>
        <p:txBody>
          <a:bodyPr/>
          <a:lstStyle/>
          <a:p>
            <a:fld id="{CCED9B4B-AEB6-FF4F-A240-FC8FDE303F3B}" type="slidenum">
              <a:rPr lang="en-US" smtClean="0"/>
              <a:t>44</a:t>
            </a:fld>
            <a:endParaRPr lang="en-US"/>
          </a:p>
        </p:txBody>
      </p:sp>
    </p:spTree>
    <p:extLst>
      <p:ext uri="{BB962C8B-B14F-4D97-AF65-F5344CB8AC3E}">
        <p14:creationId xmlns:p14="http://schemas.microsoft.com/office/powerpoint/2010/main" val="29391782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latin typeface="Arial" pitchFamily="34" charset="0"/>
                <a:cs typeface="Arial" pitchFamily="34" charset="0"/>
              </a:rPr>
              <a:t>Handout</a:t>
            </a:r>
            <a:r>
              <a:rPr lang="en-US" b="0" i="0" dirty="0" smtClean="0">
                <a:latin typeface="Arial" pitchFamily="34" charset="0"/>
                <a:cs typeface="Arial" pitchFamily="34" charset="0"/>
              </a:rPr>
              <a:t>:  Questions for Reflection</a:t>
            </a:r>
          </a:p>
          <a:p>
            <a:r>
              <a:rPr lang="en-US" b="1" i="1" dirty="0" smtClean="0">
                <a:latin typeface="Arial" pitchFamily="34" charset="0"/>
                <a:cs typeface="Arial" pitchFamily="34" charset="0"/>
              </a:rPr>
              <a:t>Activity</a:t>
            </a:r>
            <a:r>
              <a:rPr lang="en-US" b="0" i="1" dirty="0" smtClean="0">
                <a:latin typeface="Arial" pitchFamily="34" charset="0"/>
                <a:cs typeface="Arial" pitchFamily="34" charset="0"/>
              </a:rPr>
              <a:t>: Give participants 5 minutes to consider the questions in the self-assessment and write their reflections on the Module 3 Questions for Reflection.</a:t>
            </a:r>
          </a:p>
        </p:txBody>
      </p:sp>
      <p:sp>
        <p:nvSpPr>
          <p:cNvPr id="4" name="Slide Number Placeholder 3"/>
          <p:cNvSpPr>
            <a:spLocks noGrp="1"/>
          </p:cNvSpPr>
          <p:nvPr>
            <p:ph type="sldNum" sz="quarter" idx="10"/>
          </p:nvPr>
        </p:nvSpPr>
        <p:spPr/>
        <p:txBody>
          <a:bodyPr/>
          <a:lstStyle/>
          <a:p>
            <a:fld id="{CCED9B4B-AEB6-FF4F-A240-FC8FDE303F3B}" type="slidenum">
              <a:rPr lang="en-US" smtClean="0"/>
              <a:t>45</a:t>
            </a:fld>
            <a:endParaRPr lang="en-US"/>
          </a:p>
        </p:txBody>
      </p:sp>
    </p:spTree>
    <p:extLst>
      <p:ext uri="{BB962C8B-B14F-4D97-AF65-F5344CB8AC3E}">
        <p14:creationId xmlns:p14="http://schemas.microsoft.com/office/powerpoint/2010/main" val="913046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Inform participants that they can have their questions answered by emailing SATinstructionalsupport@collegeboard.org</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CED9B4B-AEB6-FF4F-A240-FC8FDE303F3B}" type="slidenum">
              <a:rPr lang="en-US" smtClean="0"/>
              <a:t>46</a:t>
            </a:fld>
            <a:endParaRPr lang="en-US"/>
          </a:p>
        </p:txBody>
      </p:sp>
    </p:spTree>
    <p:extLst>
      <p:ext uri="{BB962C8B-B14F-4D97-AF65-F5344CB8AC3E}">
        <p14:creationId xmlns:p14="http://schemas.microsoft.com/office/powerpoint/2010/main" val="29391782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AA721-2BA1-B94F-9370-291445155BB6}" type="slidenum">
              <a:rPr lang="en-US" smtClean="0"/>
              <a:t>47</a:t>
            </a:fld>
            <a:endParaRPr lang="en-US"/>
          </a:p>
        </p:txBody>
      </p:sp>
    </p:spTree>
    <p:extLst>
      <p:ext uri="{BB962C8B-B14F-4D97-AF65-F5344CB8AC3E}">
        <p14:creationId xmlns:p14="http://schemas.microsoft.com/office/powerpoint/2010/main" val="14097306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NoRed</a:t>
            </a:r>
            <a:r>
              <a:rPr lang="en-US" dirty="0" smtClean="0"/>
              <a:t> Ink:  there is an</a:t>
            </a:r>
            <a:r>
              <a:rPr lang="en-US" baseline="0" dirty="0" smtClean="0"/>
              <a:t> overview of both the free and paid versions as well as a short power point to explain how to get started.  Login to show teachers the variety of lessons that are available.  Username:  </a:t>
            </a:r>
            <a:r>
              <a:rPr lang="en-US" baseline="0" dirty="0" err="1" smtClean="0"/>
              <a:t>ciganickp@charemisd.org</a:t>
            </a:r>
            <a:r>
              <a:rPr lang="en-US" baseline="0" dirty="0" smtClean="0"/>
              <a:t>     Password:  torchlake55</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Number2.com has free SAT prep</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Grammar Girl:  sample lesson on</a:t>
            </a:r>
            <a:r>
              <a:rPr lang="en-US" baseline="0" dirty="0" smtClean="0"/>
              <a:t> affect vs. effect.  Can listen to a podcast AND get the transcript for each episode.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Don’t forget about KHAN Academy</a:t>
            </a:r>
            <a:r>
              <a:rPr lang="en-US" baseline="0" dirty="0" smtClean="0"/>
              <a:t> too!</a:t>
            </a:r>
            <a:endParaRPr lang="en-US" dirty="0" smtClean="0"/>
          </a:p>
          <a:p>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48</a:t>
            </a:fld>
            <a:endParaRPr lang="en-US"/>
          </a:p>
        </p:txBody>
      </p:sp>
    </p:spTree>
    <p:extLst>
      <p:ext uri="{BB962C8B-B14F-4D97-AF65-F5344CB8AC3E}">
        <p14:creationId xmlns:p14="http://schemas.microsoft.com/office/powerpoint/2010/main" val="4265395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author’s daughter was 4, they</a:t>
            </a:r>
            <a:r>
              <a:rPr lang="en-US" baseline="0" dirty="0" smtClean="0"/>
              <a:t> lived briefly on their family farm in Kentucky.  One day in the basement, she was writing in her journal and watching her daughter play.  She was clearly playing school, and her dolls were her students.  When she asked her about it, she told her that she was going to be a teacher when she grew up.  </a:t>
            </a:r>
          </a:p>
          <a:p>
            <a:r>
              <a:rPr lang="en-US" baseline="0" dirty="0" smtClean="0"/>
              <a:t>“And when you’re a teacher, what are you going to teach your students to do?”</a:t>
            </a:r>
          </a:p>
          <a:p>
            <a:r>
              <a:rPr lang="en-US" baseline="0" dirty="0" smtClean="0"/>
              <a:t>“All the best things.”</a:t>
            </a:r>
          </a:p>
          <a:p>
            <a:r>
              <a:rPr lang="en-US" baseline="0" dirty="0" smtClean="0"/>
              <a:t>At that moment, she decided that she would dedicate herself to teaching only the best things. </a:t>
            </a:r>
          </a:p>
          <a:p>
            <a:endParaRPr lang="en-US" baseline="0" dirty="0" smtClean="0"/>
          </a:p>
          <a:p>
            <a:r>
              <a:rPr lang="en-US" baseline="0" dirty="0" smtClean="0"/>
              <a:t>There are 3 central practices at the core:</a:t>
            </a:r>
          </a:p>
          <a:p>
            <a:pPr marL="228600" indent="-228600">
              <a:buAutoNum type="arabicPeriod"/>
            </a:pPr>
            <a:r>
              <a:rPr lang="en-US" baseline="0" dirty="0" smtClean="0"/>
              <a:t>Daily journal writing (they can’t learn without practice)</a:t>
            </a:r>
          </a:p>
          <a:p>
            <a:pPr marL="228600" indent="-228600">
              <a:buAutoNum type="arabicPeriod"/>
            </a:pPr>
            <a:r>
              <a:rPr lang="en-US" baseline="0" dirty="0" smtClean="0"/>
              <a:t>Interactive dialogues (our “out loud” speech becomes our “inner speech”)</a:t>
            </a:r>
          </a:p>
          <a:p>
            <a:pPr marL="228600" indent="-228600">
              <a:buAutoNum type="arabicPeriod"/>
            </a:pPr>
            <a:r>
              <a:rPr lang="en-US" baseline="0" dirty="0" smtClean="0"/>
              <a:t>A “Keepers 101” tracking sheet and parts of speech sheet. (visual tool for notes, a place they can turn and remember, how elements of grammar fit together as a whole) You can teach anything on the chart at any time.  </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49</a:t>
            </a:fld>
            <a:endParaRPr lang="en-US"/>
          </a:p>
        </p:txBody>
      </p:sp>
    </p:spTree>
    <p:extLst>
      <p:ext uri="{BB962C8B-B14F-4D97-AF65-F5344CB8AC3E}">
        <p14:creationId xmlns:p14="http://schemas.microsoft.com/office/powerpoint/2010/main" val="1224386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is 13. </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5</a:t>
            </a:fld>
            <a:endParaRPr lang="en-US"/>
          </a:p>
        </p:txBody>
      </p:sp>
    </p:spTree>
    <p:extLst>
      <p:ext uri="{BB962C8B-B14F-4D97-AF65-F5344CB8AC3E}">
        <p14:creationId xmlns:p14="http://schemas.microsoft.com/office/powerpoint/2010/main" val="20859984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AA721-2BA1-B94F-9370-291445155BB6}" type="slidenum">
              <a:rPr lang="en-US" smtClean="0"/>
              <a:t>50</a:t>
            </a:fld>
            <a:endParaRPr lang="en-US"/>
          </a:p>
        </p:txBody>
      </p:sp>
    </p:spTree>
    <p:extLst>
      <p:ext uri="{BB962C8B-B14F-4D97-AF65-F5344CB8AC3E}">
        <p14:creationId xmlns:p14="http://schemas.microsoft.com/office/powerpoint/2010/main" val="17008301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a:t>
            </a:r>
            <a:r>
              <a:rPr lang="en-US" baseline="0" dirty="0" smtClean="0"/>
              <a:t> be our professional reading.  </a:t>
            </a:r>
          </a:p>
          <a:p>
            <a:endParaRPr lang="en-US" baseline="0" dirty="0" smtClean="0"/>
          </a:p>
          <a:p>
            <a:r>
              <a:rPr lang="en-US" baseline="0" dirty="0" smtClean="0"/>
              <a:t>p. 86, “Groups at Work” Three A’s Plus One text protocol.  </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51</a:t>
            </a:fld>
            <a:endParaRPr lang="en-US"/>
          </a:p>
        </p:txBody>
      </p:sp>
    </p:spTree>
    <p:extLst>
      <p:ext uri="{BB962C8B-B14F-4D97-AF65-F5344CB8AC3E}">
        <p14:creationId xmlns:p14="http://schemas.microsoft.com/office/powerpoint/2010/main" val="10531630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14D9CB-D505-334C-A3A5-4C526C005F7D}" type="slidenum">
              <a:rPr lang="en-US" sz="1200">
                <a:latin typeface="Calibri" charset="0"/>
              </a:rPr>
              <a:pPr eaLnBrk="1" hangingPunct="1"/>
              <a:t>52</a:t>
            </a:fld>
            <a:endParaRPr lang="en-US" sz="1200">
              <a:latin typeface="Calibri" charset="0"/>
            </a:endParaRPr>
          </a:p>
        </p:txBody>
      </p:sp>
      <p:sp>
        <p:nvSpPr>
          <p:cNvPr id="12291"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292"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BCB5A3-624B-9247-96D8-E202A3C15402}" type="slidenum">
              <a:rPr lang="en-US" sz="1200">
                <a:latin typeface="Calibri" charset="0"/>
              </a:rPr>
              <a:pPr eaLnBrk="1" hangingPunct="1"/>
              <a:t>53</a:t>
            </a:fld>
            <a:endParaRPr lang="en-US" sz="1200">
              <a:latin typeface="Calibri" charset="0"/>
            </a:endParaRPr>
          </a:p>
        </p:txBody>
      </p:sp>
      <p:sp>
        <p:nvSpPr>
          <p:cNvPr id="14339"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340"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FAA721-2BA1-B94F-9370-291445155BB6}" type="slidenum">
              <a:rPr lang="en-US" smtClean="0"/>
              <a:t>54</a:t>
            </a:fld>
            <a:endParaRPr lang="en-US"/>
          </a:p>
        </p:txBody>
      </p:sp>
    </p:spTree>
    <p:extLst>
      <p:ext uri="{BB962C8B-B14F-4D97-AF65-F5344CB8AC3E}">
        <p14:creationId xmlns:p14="http://schemas.microsoft.com/office/powerpoint/2010/main" val="354190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6665A2-365F-A049-A4B8-ECC9E5D5522B}" type="slidenum">
              <a:rPr lang="en-US" sz="1200">
                <a:latin typeface="Calibri" charset="0"/>
              </a:rPr>
              <a:pPr eaLnBrk="1" hangingPunct="1"/>
              <a:t>55</a:t>
            </a:fld>
            <a:endParaRPr lang="en-US" sz="1200">
              <a:latin typeface="Calibri" charset="0"/>
            </a:endParaRPr>
          </a:p>
        </p:txBody>
      </p:sp>
      <p:sp>
        <p:nvSpPr>
          <p:cNvPr id="17411"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and invite teachers to volunteer to share a video for our next meeting.  Should we limit the video to being something that is</a:t>
            </a:r>
            <a:r>
              <a:rPr lang="en-US" baseline="0" dirty="0" smtClean="0"/>
              <a:t> tied to our book study?</a:t>
            </a:r>
          </a:p>
          <a:p>
            <a:endParaRPr lang="en-US" baseline="0" dirty="0" smtClean="0"/>
          </a:p>
          <a:p>
            <a:r>
              <a:rPr lang="en-US" baseline="0" dirty="0" smtClean="0"/>
              <a:t>Review the protocol in the article AND the Consultancy protocol and choose.</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56</a:t>
            </a:fld>
            <a:endParaRPr lang="en-US"/>
          </a:p>
        </p:txBody>
      </p:sp>
    </p:spTree>
    <p:extLst>
      <p:ext uri="{BB962C8B-B14F-4D97-AF65-F5344CB8AC3E}">
        <p14:creationId xmlns:p14="http://schemas.microsoft.com/office/powerpoint/2010/main" val="3670783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Reflection</a:t>
            </a:r>
            <a:r>
              <a:rPr lang="en-US" baseline="0" dirty="0" smtClean="0"/>
              <a:t> on learning targets</a:t>
            </a:r>
          </a:p>
          <a:p>
            <a:endParaRPr lang="en-US" baseline="0" dirty="0" smtClean="0"/>
          </a:p>
          <a:p>
            <a:r>
              <a:rPr lang="en-US" baseline="0" dirty="0" smtClean="0"/>
              <a:t>Next meeting dates!</a:t>
            </a:r>
          </a:p>
          <a:p>
            <a:endParaRPr lang="en-US" baseline="0" dirty="0" smtClean="0"/>
          </a:p>
          <a:p>
            <a:r>
              <a:rPr lang="en-US" baseline="0" dirty="0" smtClean="0"/>
              <a:t>Apart, tinder and flint don’t do much.  But strike them together and you’ve got sparks.  Put those sparks next to a flammable material and fire roars to life.  Teachers and students are like tinder and flint-what’s one without the other?  Strike them together and under the right conditions, you’ll have the flames of knowledge start small and begin to spread.  A teacher (and their students) is tinder and flint.</a:t>
            </a:r>
          </a:p>
          <a:p>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57</a:t>
            </a:fld>
            <a:endParaRPr lang="en-US"/>
          </a:p>
        </p:txBody>
      </p:sp>
    </p:spTree>
    <p:extLst>
      <p:ext uri="{BB962C8B-B14F-4D97-AF65-F5344CB8AC3E}">
        <p14:creationId xmlns:p14="http://schemas.microsoft.com/office/powerpoint/2010/main" val="636228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prompted book?  We stay true to our kids regardless of what is happening with the political winds.  </a:t>
            </a:r>
          </a:p>
          <a:p>
            <a:endParaRPr lang="en-US" dirty="0" smtClean="0"/>
          </a:p>
          <a:p>
            <a:r>
              <a:rPr lang="en-US" dirty="0" smtClean="0"/>
              <a:t>Our students are not reading and writing enough.  90% of his senior the past two years admitted to “fake reading” their way through high school.</a:t>
            </a:r>
          </a:p>
          <a:p>
            <a:endParaRPr lang="en-US" dirty="0" smtClean="0"/>
          </a:p>
          <a:p>
            <a:r>
              <a:rPr lang="en-US" dirty="0" smtClean="0"/>
              <a:t>3 Goals with Penny Kittle</a:t>
            </a:r>
            <a:r>
              <a:rPr lang="en-US" baseline="0" dirty="0" smtClean="0"/>
              <a:t> this year:</a:t>
            </a:r>
          </a:p>
          <a:p>
            <a:pPr marL="228600" indent="-228600">
              <a:buAutoNum type="arabicPeriod"/>
            </a:pPr>
            <a:r>
              <a:rPr lang="en-US" baseline="0" dirty="0" smtClean="0"/>
              <a:t>Increase volume.  </a:t>
            </a:r>
            <a:r>
              <a:rPr lang="en-US" baseline="0" dirty="0" err="1" smtClean="0"/>
              <a:t>Allington</a:t>
            </a:r>
            <a:r>
              <a:rPr lang="en-US" baseline="0" dirty="0" smtClean="0"/>
              <a:t> says, reading is less about ability and more about opportunity.  How much and how often students read affects their lives in crucial ways.  </a:t>
            </a:r>
          </a:p>
          <a:p>
            <a:pPr marL="228600" indent="-228600">
              <a:buAutoNum type="arabicPeriod"/>
            </a:pPr>
            <a:r>
              <a:rPr lang="en-US" baseline="0" dirty="0" smtClean="0"/>
              <a:t>Increase complexity.  He keeps a notebook with one kid per page to take notes on their reading and writing.</a:t>
            </a:r>
          </a:p>
          <a:p>
            <a:pPr marL="228600" indent="-228600">
              <a:buAutoNum type="arabicPeriod"/>
            </a:pPr>
            <a:r>
              <a:rPr lang="en-US" baseline="0" dirty="0" smtClean="0"/>
              <a:t>Align with an </a:t>
            </a:r>
            <a:r>
              <a:rPr lang="en-US" baseline="0" dirty="0" err="1" smtClean="0"/>
              <a:t>anuthor</a:t>
            </a:r>
            <a:r>
              <a:rPr lang="en-US" baseline="0" dirty="0" smtClean="0"/>
              <a:t> and/or genre.</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6</a:t>
            </a:fld>
            <a:endParaRPr lang="en-US"/>
          </a:p>
        </p:txBody>
      </p:sp>
    </p:spTree>
    <p:extLst>
      <p:ext uri="{BB962C8B-B14F-4D97-AF65-F5344CB8AC3E}">
        <p14:creationId xmlns:p14="http://schemas.microsoft.com/office/powerpoint/2010/main" val="2295812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r>
              <a:rPr lang="en-US" baseline="0" dirty="0" smtClean="0"/>
              <a:t> his sheet</a:t>
            </a:r>
          </a:p>
          <a:p>
            <a:endParaRPr lang="en-US" baseline="0" dirty="0" smtClean="0"/>
          </a:p>
          <a:p>
            <a:r>
              <a:rPr lang="en-US" baseline="0" dirty="0" smtClean="0"/>
              <a:t>Collaborative Conversations Roundtable (Fisher and Frey).  Make sure there is paper on each group’s table to fold for this purpose. </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7</a:t>
            </a:fld>
            <a:endParaRPr lang="en-US"/>
          </a:p>
        </p:txBody>
      </p:sp>
    </p:spTree>
    <p:extLst>
      <p:ext uri="{BB962C8B-B14F-4D97-AF65-F5344CB8AC3E}">
        <p14:creationId xmlns:p14="http://schemas.microsoft.com/office/powerpoint/2010/main" val="199322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Chapters 1-3:  September 30</a:t>
            </a:r>
            <a:r>
              <a:rPr lang="en-US" baseline="30000" dirty="0" smtClean="0"/>
              <a:t>th</a:t>
            </a:r>
            <a:endParaRPr lang="en-US" dirty="0" smtClean="0"/>
          </a:p>
          <a:p>
            <a:endParaRPr lang="en-US" dirty="0" smtClean="0"/>
          </a:p>
          <a:p>
            <a:r>
              <a:rPr lang="en-US" dirty="0" smtClean="0"/>
              <a:t>Chapters 4-6:  December 8</a:t>
            </a:r>
            <a:r>
              <a:rPr lang="en-US" baseline="30000" dirty="0" smtClean="0"/>
              <a:t>th</a:t>
            </a:r>
            <a:endParaRPr lang="en-US" dirty="0" smtClean="0"/>
          </a:p>
          <a:p>
            <a:endParaRPr lang="en-US" dirty="0" smtClean="0"/>
          </a:p>
          <a:p>
            <a:r>
              <a:rPr lang="en-US" dirty="0" smtClean="0"/>
              <a:t>Chapters 7-8:  April 27th</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8</a:t>
            </a:fld>
            <a:endParaRPr lang="en-US"/>
          </a:p>
        </p:txBody>
      </p:sp>
    </p:spTree>
    <p:extLst>
      <p:ext uri="{BB962C8B-B14F-4D97-AF65-F5344CB8AC3E}">
        <p14:creationId xmlns:p14="http://schemas.microsoft.com/office/powerpoint/2010/main" val="796561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read chapter</a:t>
            </a:r>
            <a:r>
              <a:rPr lang="en-US" baseline="0" dirty="0" smtClean="0"/>
              <a:t> 1 independently.  </a:t>
            </a:r>
          </a:p>
          <a:p>
            <a:endParaRPr lang="en-US" baseline="0" dirty="0" smtClean="0"/>
          </a:p>
          <a:p>
            <a:r>
              <a:rPr lang="en-US" baseline="0" dirty="0" smtClean="0"/>
              <a:t>Use “Block Party” </a:t>
            </a:r>
            <a:r>
              <a:rPr lang="en-US" baseline="0" dirty="0" err="1" smtClean="0"/>
              <a:t>prereading</a:t>
            </a:r>
            <a:r>
              <a:rPr lang="en-US" baseline="0" dirty="0" smtClean="0"/>
              <a:t> protocol for Chapter 1</a:t>
            </a:r>
            <a:endParaRPr lang="en-US" dirty="0"/>
          </a:p>
        </p:txBody>
      </p:sp>
      <p:sp>
        <p:nvSpPr>
          <p:cNvPr id="4" name="Slide Number Placeholder 3"/>
          <p:cNvSpPr>
            <a:spLocks noGrp="1"/>
          </p:cNvSpPr>
          <p:nvPr>
            <p:ph type="sldNum" sz="quarter" idx="10"/>
          </p:nvPr>
        </p:nvSpPr>
        <p:spPr/>
        <p:txBody>
          <a:bodyPr/>
          <a:lstStyle/>
          <a:p>
            <a:fld id="{FAFAA721-2BA1-B94F-9370-291445155BB6}" type="slidenum">
              <a:rPr lang="en-US" smtClean="0"/>
              <a:t>9</a:t>
            </a:fld>
            <a:endParaRPr lang="en-US"/>
          </a:p>
        </p:txBody>
      </p:sp>
    </p:spTree>
    <p:extLst>
      <p:ext uri="{BB962C8B-B14F-4D97-AF65-F5344CB8AC3E}">
        <p14:creationId xmlns:p14="http://schemas.microsoft.com/office/powerpoint/2010/main" val="116376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10/13/15</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10/13/15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10/13/15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oduleTitl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5" name="Title 4"/>
          <p:cNvSpPr>
            <a:spLocks noGrp="1"/>
          </p:cNvSpPr>
          <p:nvPr>
            <p:ph type="title"/>
          </p:nvPr>
        </p:nvSpPr>
        <p:spPr>
          <a:xfrm>
            <a:off x="2158608" y="2026601"/>
            <a:ext cx="5796497" cy="1498611"/>
          </a:xfrm>
          <a:prstGeom prst="rect">
            <a:avLst/>
          </a:prstGeom>
        </p:spPr>
        <p:txBody>
          <a:bodyPr anchor="t" anchorCtr="0">
            <a:normAutofit/>
          </a:bodyPr>
          <a:lstStyle>
            <a:lvl1pPr algn="l">
              <a:lnSpc>
                <a:spcPts val="3700"/>
              </a:lnSpc>
              <a:defRPr sz="3200" b="1" i="0">
                <a:solidFill>
                  <a:schemeClr val="bg1"/>
                </a:solidFill>
                <a:latin typeface="Aria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2158166" y="3577812"/>
            <a:ext cx="5797199" cy="550862"/>
          </a:xfrm>
          <a:prstGeom prst="rect">
            <a:avLst/>
          </a:prstGeom>
        </p:spPr>
        <p:txBody>
          <a:bodyPr>
            <a:normAutofit/>
          </a:bodyPr>
          <a:lstStyle>
            <a:lvl1pPr marL="0" indent="0">
              <a:buFontTx/>
              <a:buNone/>
              <a:defRPr sz="2800">
                <a:solidFill>
                  <a:schemeClr val="bg1"/>
                </a:solidFill>
                <a:latin typeface="Arial"/>
                <a:cs typeface="Arial"/>
              </a:defRPr>
            </a:lvl1pPr>
          </a:lstStyle>
          <a:p>
            <a:pPr lvl="0"/>
            <a:r>
              <a:rPr lang="en-US" dirty="0" smtClean="0"/>
              <a:t>Click to edit Master</a:t>
            </a:r>
            <a:endParaRPr lang="en-US" dirty="0"/>
          </a:p>
        </p:txBody>
      </p:sp>
      <p:sp>
        <p:nvSpPr>
          <p:cNvPr id="10" name="Rectangle 9"/>
          <p:cNvSpPr/>
          <p:nvPr userDrawn="1"/>
        </p:nvSpPr>
        <p:spPr>
          <a:xfrm rot="5400000">
            <a:off x="1030128" y="3034400"/>
            <a:ext cx="186108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userDrawn="1"/>
        </p:nvSpPr>
        <p:spPr>
          <a:xfrm>
            <a:off x="529096" y="1533520"/>
            <a:ext cx="1408717" cy="354240"/>
          </a:xfrm>
          <a:prstGeom prst="rect">
            <a:avLst/>
          </a:prstGeom>
          <a:ln>
            <a:noFill/>
          </a:ln>
        </p:spPr>
        <p:txBody>
          <a:bodyPr vert="horz" wrap="square" lIns="91440" tIns="45720" rIns="91440" bIns="45720" rtlCol="0" anchor="t" anchorCtr="0">
            <a:normAutofit/>
          </a:bodyPr>
          <a:lstStyle/>
          <a:p>
            <a:endParaRPr lang="en-US" sz="1400" b="1" i="0" spc="300" dirty="0" smtClean="0">
              <a:solidFill>
                <a:schemeClr val="bg1"/>
              </a:solidFill>
              <a:latin typeface="Arial"/>
              <a:cs typeface="Arial"/>
            </a:endParaRPr>
          </a:p>
        </p:txBody>
      </p:sp>
      <p:sp>
        <p:nvSpPr>
          <p:cNvPr id="21" name="Text Placeholder 20"/>
          <p:cNvSpPr>
            <a:spLocks noGrp="1"/>
          </p:cNvSpPr>
          <p:nvPr>
            <p:ph type="body" sz="quarter" idx="11" hasCustomPrompt="1"/>
          </p:nvPr>
        </p:nvSpPr>
        <p:spPr>
          <a:xfrm>
            <a:off x="563554" y="2053621"/>
            <a:ext cx="1277937" cy="459233"/>
          </a:xfrm>
          <a:prstGeom prst="rect">
            <a:avLst/>
          </a:prstGeom>
        </p:spPr>
        <p:txBody>
          <a:bodyPr vert="horz"/>
          <a:lstStyle>
            <a:lvl1pPr marL="0" indent="0" algn="ctr">
              <a:buFontTx/>
              <a:buNone/>
              <a:defRPr sz="1700" b="1" i="0" cap="all" spc="130">
                <a:solidFill>
                  <a:schemeClr val="bg1"/>
                </a:solidFill>
                <a:latin typeface="Arial"/>
              </a:defRPr>
            </a:lvl1pPr>
            <a:lvl2pPr>
              <a:defRPr sz="1000" b="1" i="0" cap="all">
                <a:solidFill>
                  <a:schemeClr val="bg1"/>
                </a:solidFill>
                <a:latin typeface="Arial"/>
              </a:defRPr>
            </a:lvl2pPr>
            <a:lvl3pPr>
              <a:defRPr sz="1000" b="1" i="0" cap="all">
                <a:solidFill>
                  <a:schemeClr val="bg1"/>
                </a:solidFill>
                <a:latin typeface="Arial"/>
              </a:defRPr>
            </a:lvl3pPr>
            <a:lvl4pPr>
              <a:defRPr sz="1000" b="1" i="0" cap="all">
                <a:solidFill>
                  <a:schemeClr val="bg1"/>
                </a:solidFill>
                <a:latin typeface="Arial"/>
              </a:defRPr>
            </a:lvl4pPr>
            <a:lvl5pPr>
              <a:defRPr sz="1000" b="1" i="0" cap="all">
                <a:solidFill>
                  <a:schemeClr val="bg1"/>
                </a:solidFill>
                <a:latin typeface="Arial"/>
              </a:defRPr>
            </a:lvl5pPr>
          </a:lstStyle>
          <a:p>
            <a:pPr lvl="0"/>
            <a:r>
              <a:rPr lang="en-US" dirty="0" smtClean="0"/>
              <a:t>Module</a:t>
            </a:r>
            <a:endParaRPr lang="en-US" dirty="0"/>
          </a:p>
        </p:txBody>
      </p:sp>
      <p:sp>
        <p:nvSpPr>
          <p:cNvPr id="11" name="Text Placeholder 20"/>
          <p:cNvSpPr>
            <a:spLocks noGrp="1"/>
          </p:cNvSpPr>
          <p:nvPr>
            <p:ph type="body" sz="quarter" idx="12" hasCustomPrompt="1"/>
          </p:nvPr>
        </p:nvSpPr>
        <p:spPr>
          <a:xfrm>
            <a:off x="563554" y="2191873"/>
            <a:ext cx="1277937" cy="1219154"/>
          </a:xfrm>
          <a:prstGeom prst="rect">
            <a:avLst/>
          </a:prstGeom>
        </p:spPr>
        <p:txBody>
          <a:bodyPr vert="horz" lIns="0" tIns="0" rIns="0" bIns="0"/>
          <a:lstStyle>
            <a:lvl1pPr marL="0" indent="0" algn="ctr">
              <a:buFontTx/>
              <a:buNone/>
              <a:defRPr sz="9000" b="0" i="0" cap="all">
                <a:solidFill>
                  <a:srgbClr val="FF9012"/>
                </a:solidFill>
                <a:latin typeface="Arial"/>
              </a:defRPr>
            </a:lvl1pPr>
            <a:lvl2pPr>
              <a:defRPr sz="1000" b="1" i="0" cap="all">
                <a:solidFill>
                  <a:schemeClr val="bg1"/>
                </a:solidFill>
                <a:latin typeface="Arial"/>
              </a:defRPr>
            </a:lvl2pPr>
            <a:lvl3pPr>
              <a:defRPr sz="1000" b="1" i="0" cap="all">
                <a:solidFill>
                  <a:schemeClr val="bg1"/>
                </a:solidFill>
                <a:latin typeface="Arial"/>
              </a:defRPr>
            </a:lvl3pPr>
            <a:lvl4pPr>
              <a:defRPr sz="1000" b="1" i="0" cap="all">
                <a:solidFill>
                  <a:schemeClr val="bg1"/>
                </a:solidFill>
                <a:latin typeface="Arial"/>
              </a:defRPr>
            </a:lvl4pPr>
            <a:lvl5pPr>
              <a:defRPr sz="1000" b="1" i="0" cap="all">
                <a:solidFill>
                  <a:schemeClr val="bg1"/>
                </a:solidFill>
                <a:latin typeface="Arial"/>
              </a:defRPr>
            </a:lvl5pPr>
          </a:lstStyle>
          <a:p>
            <a:pPr lvl="0"/>
            <a:r>
              <a:rPr lang="en-US" dirty="0" smtClean="0"/>
              <a:t>1</a:t>
            </a:r>
            <a:endParaRPr lang="en-US" dirty="0"/>
          </a:p>
        </p:txBody>
      </p:sp>
      <p:pic>
        <p:nvPicPr>
          <p:cNvPr id="13" name="Picture 12" descr="Dots.png"/>
          <p:cNvPicPr>
            <a:picLocks noChangeAspect="1"/>
          </p:cNvPicPr>
          <p:nvPr userDrawn="1"/>
        </p:nvPicPr>
        <p:blipFill rotWithShape="1">
          <a:blip r:embed="rId2">
            <a:alphaModFix amt="31000"/>
            <a:extLst>
              <a:ext uri="{28A0092B-C50C-407E-A947-70E740481C1C}">
                <a14:useLocalDpi xmlns:a14="http://schemas.microsoft.com/office/drawing/2010/main" val="0"/>
              </a:ext>
            </a:extLst>
          </a:blip>
          <a:srcRect l="5560"/>
          <a:stretch/>
        </p:blipFill>
        <p:spPr>
          <a:xfrm>
            <a:off x="-9769" y="0"/>
            <a:ext cx="431394" cy="6858000"/>
          </a:xfrm>
          <a:prstGeom prst="rect">
            <a:avLst/>
          </a:prstGeom>
        </p:spPr>
      </p:pic>
      <p:pic>
        <p:nvPicPr>
          <p:cNvPr id="14" name="Picture 13" descr="collegeboard_logo_K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0441" y="6092326"/>
            <a:ext cx="1703674" cy="292101"/>
          </a:xfrm>
          <a:prstGeom prst="rect">
            <a:avLst/>
          </a:prstGeom>
        </p:spPr>
      </p:pic>
      <p:pic>
        <p:nvPicPr>
          <p:cNvPr id="15" name="Picture 14" descr="SAT_K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044" y="277680"/>
            <a:ext cx="1011326" cy="387706"/>
          </a:xfrm>
          <a:prstGeom prst="rect">
            <a:avLst/>
          </a:prstGeom>
        </p:spPr>
      </p:pic>
      <p:sp>
        <p:nvSpPr>
          <p:cNvPr id="8" name="TextBox 7"/>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solidFill>
                  <a:schemeClr val="bg1"/>
                </a:solidFill>
                <a:latin typeface="Arial"/>
              </a:rPr>
              <a:t>© 2015 The College Board</a:t>
            </a:r>
          </a:p>
          <a:p>
            <a:endParaRPr lang="en-US" sz="1400" dirty="0" smtClean="0">
              <a:solidFill>
                <a:schemeClr val="tx1">
                  <a:lumMod val="85000"/>
                  <a:lumOff val="15000"/>
                </a:schemeClr>
              </a:solidFill>
            </a:endParaRPr>
          </a:p>
        </p:txBody>
      </p:sp>
    </p:spTree>
    <p:extLst>
      <p:ext uri="{BB962C8B-B14F-4D97-AF65-F5344CB8AC3E}">
        <p14:creationId xmlns:p14="http://schemas.microsoft.com/office/powerpoint/2010/main" val="2809815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Title">
    <p:spTree>
      <p:nvGrpSpPr>
        <p:cNvPr id="1" name=""/>
        <p:cNvGrpSpPr/>
        <p:nvPr/>
      </p:nvGrpSpPr>
      <p:grpSpPr>
        <a:xfrm>
          <a:off x="0" y="0"/>
          <a:ext cx="0" cy="0"/>
          <a:chOff x="0" y="0"/>
          <a:chExt cx="0" cy="0"/>
        </a:xfrm>
      </p:grpSpPr>
      <p:sp>
        <p:nvSpPr>
          <p:cNvPr id="19" name="Content Placeholder 3"/>
          <p:cNvSpPr>
            <a:spLocks noGrp="1"/>
          </p:cNvSpPr>
          <p:nvPr>
            <p:ph sz="half" idx="2"/>
          </p:nvPr>
        </p:nvSpPr>
        <p:spPr>
          <a:xfrm>
            <a:off x="603169" y="1939568"/>
            <a:ext cx="7766131"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descr="GrayDots.png"/>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l="7360"/>
          <a:stretch/>
        </p:blipFill>
        <p:spPr>
          <a:xfrm>
            <a:off x="21981" y="0"/>
            <a:ext cx="399644" cy="6858000"/>
          </a:xfrm>
          <a:prstGeom prst="rect">
            <a:avLst/>
          </a:prstGeom>
        </p:spPr>
      </p:pic>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solidFill>
                  <a:schemeClr val="bg1">
                    <a:lumMod val="50000"/>
                  </a:schemeClr>
                </a:solidFill>
                <a:latin typeface="Arial"/>
              </a:rPr>
              <a:t>© 2015 The College Board</a:t>
            </a:r>
          </a:p>
          <a:p>
            <a:endParaRPr lang="en-US" sz="1400" dirty="0" smtClean="0">
              <a:solidFill>
                <a:schemeClr val="bg1">
                  <a:lumMod val="75000"/>
                </a:schemeClr>
              </a:solidFill>
            </a:endParaRPr>
          </a:p>
        </p:txBody>
      </p:sp>
      <p:pic>
        <p:nvPicPr>
          <p:cNvPr id="22" name="Picture 21"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8394" y="277680"/>
            <a:ext cx="996696" cy="380390"/>
          </a:xfrm>
          <a:prstGeom prst="rect">
            <a:avLst/>
          </a:prstGeom>
        </p:spPr>
      </p:pic>
      <p:sp>
        <p:nvSpPr>
          <p:cNvPr id="28"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9"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spTree>
    <p:extLst>
      <p:ext uri="{BB962C8B-B14F-4D97-AF65-F5344CB8AC3E}">
        <p14:creationId xmlns:p14="http://schemas.microsoft.com/office/powerpoint/2010/main" val="197264509"/>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Subtitle">
    <p:spTree>
      <p:nvGrpSpPr>
        <p:cNvPr id="1" name=""/>
        <p:cNvGrpSpPr/>
        <p:nvPr/>
      </p:nvGrpSpPr>
      <p:grpSpPr>
        <a:xfrm>
          <a:off x="0" y="0"/>
          <a:ext cx="0" cy="0"/>
          <a:chOff x="0" y="0"/>
          <a:chExt cx="0" cy="0"/>
        </a:xfrm>
      </p:grpSpPr>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603169" y="2387600"/>
            <a:ext cx="7766131"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Box 20"/>
          <p:cNvSpPr txBox="1"/>
          <p:nvPr userDrawn="1"/>
        </p:nvSpPr>
        <p:spPr>
          <a:xfrm>
            <a:off x="7664094" y="6413884"/>
            <a:ext cx="1251306" cy="228600"/>
          </a:xfrm>
          <a:prstGeom prst="rect">
            <a:avLst/>
          </a:prstGeom>
          <a:ln>
            <a:noFill/>
          </a:ln>
        </p:spPr>
        <p:txBody>
          <a:bodyPr vert="horz" wrap="square" lIns="91440" tIns="45720" rIns="91440" bIns="45720" rtlCol="0" anchor="t" anchorCtr="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smtClean="0">
                <a:solidFill>
                  <a:schemeClr val="bg1">
                    <a:lumMod val="50000"/>
                  </a:schemeClr>
                </a:solidFill>
                <a:latin typeface="Arial"/>
              </a:rPr>
              <a:t>© 2015 The College Board</a:t>
            </a:r>
          </a:p>
          <a:p>
            <a:endParaRPr lang="en-US" sz="1400" dirty="0" smtClean="0">
              <a:solidFill>
                <a:schemeClr val="bg1">
                  <a:lumMod val="50000"/>
                </a:schemeClr>
              </a:solidFill>
            </a:endParaRPr>
          </a:p>
        </p:txBody>
      </p:sp>
      <p:pic>
        <p:nvPicPr>
          <p:cNvPr id="22" name="Picture 21" descr="cbnew_blue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8136" y="6099984"/>
            <a:ext cx="1765298" cy="313900"/>
          </a:xfrm>
          <a:prstGeom prst="rect">
            <a:avLst/>
          </a:prstGeom>
        </p:spPr>
      </p:pic>
      <p:pic>
        <p:nvPicPr>
          <p:cNvPr id="23" name="Picture 22" descr="SAT_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8394" y="277680"/>
            <a:ext cx="996696" cy="380390"/>
          </a:xfrm>
          <a:prstGeom prst="rect">
            <a:avLst/>
          </a:prstGeom>
        </p:spPr>
      </p:pic>
      <p:sp>
        <p:nvSpPr>
          <p:cNvPr id="4" name="Text Placeholder 3"/>
          <p:cNvSpPr>
            <a:spLocks noGrp="1"/>
          </p:cNvSpPr>
          <p:nvPr>
            <p:ph type="body" sz="quarter" idx="10"/>
          </p:nvPr>
        </p:nvSpPr>
        <p:spPr>
          <a:xfrm>
            <a:off x="603250" y="1663700"/>
            <a:ext cx="7766050"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8" name="Slide Number Placeholder 6"/>
          <p:cNvSpPr>
            <a:spLocks noGrp="1"/>
          </p:cNvSpPr>
          <p:nvPr>
            <p:ph type="sldNum" sz="quarter" idx="12"/>
          </p:nvPr>
        </p:nvSpPr>
        <p:spPr>
          <a:xfrm>
            <a:off x="603168" y="6180521"/>
            <a:ext cx="2133600" cy="365125"/>
          </a:xfrm>
          <a:prstGeom prst="rect">
            <a:avLst/>
          </a:prstGeom>
        </p:spPr>
        <p:txBody>
          <a:bodyPr/>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16" name="Title 1"/>
          <p:cNvSpPr>
            <a:spLocks noGrp="1"/>
          </p:cNvSpPr>
          <p:nvPr>
            <p:ph type="title" hasCustomPrompt="1"/>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r>
              <a:rPr lang="en-US" dirty="0" smtClean="0"/>
              <a:t>Header</a:t>
            </a:r>
            <a:endParaRPr lang="en-US" dirty="0"/>
          </a:p>
        </p:txBody>
      </p:sp>
      <p:pic>
        <p:nvPicPr>
          <p:cNvPr id="13" name="Picture 12" descr="GrayDots.png"/>
          <p:cNvPicPr>
            <a:picLocks noChangeAspect="1"/>
          </p:cNvPicPr>
          <p:nvPr userDrawn="1"/>
        </p:nvPicPr>
        <p:blipFill rotWithShape="1">
          <a:blip r:embed="rId4">
            <a:alphaModFix amt="80000"/>
            <a:extLst>
              <a:ext uri="{28A0092B-C50C-407E-A947-70E740481C1C}">
                <a14:useLocalDpi xmlns:a14="http://schemas.microsoft.com/office/drawing/2010/main" val="0"/>
              </a:ext>
            </a:extLst>
          </a:blip>
          <a:srcRect l="7360"/>
          <a:stretch/>
        </p:blipFill>
        <p:spPr>
          <a:xfrm>
            <a:off x="21981" y="0"/>
            <a:ext cx="399644" cy="6858000"/>
          </a:xfrm>
          <a:prstGeom prst="rect">
            <a:avLst/>
          </a:prstGeom>
        </p:spPr>
      </p:pic>
    </p:spTree>
    <p:extLst>
      <p:ext uri="{BB962C8B-B14F-4D97-AF65-F5344CB8AC3E}">
        <p14:creationId xmlns:p14="http://schemas.microsoft.com/office/powerpoint/2010/main" val="62192581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10/13/15</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10/13/15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10/13/15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10/13/15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10/13/15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10/13/15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10/13/15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10/13/15</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hyperlink" Target="http://www.ted.com/talks/juan_enriquez_how_to_think_about_digital_tattoos" TargetMode="External"/><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jN104uji--Y" TargetMode="External"/><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ted.com/talks/jill_bolte_taylor_s_powerful_stroke_of_insight?language=en" TargetMode="External"/><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hyperlink" Target="http://harpers.org/archive/2015/10/harpers-index-376/" TargetMode="External"/><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5.xml"/><Relationship Id="rId3"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4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hyperlink" Target="mailto:SATinstructionalsupport@collegeboard.or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hyperlink" Target="https://www.noredink.com/for-teachers" TargetMode="External"/><Relationship Id="rId4" Type="http://schemas.openxmlformats.org/officeDocument/2006/relationships/hyperlink" Target="http://www.number2.com" TargetMode="External"/><Relationship Id="rId5" Type="http://schemas.openxmlformats.org/officeDocument/2006/relationships/hyperlink" Target="http://www.quickanddirtytips.com/education/grammar/affect-versus-effect" TargetMode="External"/><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MS/HS ELA Collaborative</a:t>
            </a:r>
            <a:endParaRPr lang="en-US" dirty="0"/>
          </a:p>
        </p:txBody>
      </p:sp>
      <p:sp>
        <p:nvSpPr>
          <p:cNvPr id="3" name="Subtitle 2"/>
          <p:cNvSpPr>
            <a:spLocks noGrp="1"/>
          </p:cNvSpPr>
          <p:nvPr>
            <p:ph type="subTitle" idx="1"/>
          </p:nvPr>
        </p:nvSpPr>
        <p:spPr/>
        <p:txBody>
          <a:bodyPr/>
          <a:lstStyle/>
          <a:p>
            <a:r>
              <a:rPr lang="en-US" dirty="0" smtClean="0"/>
              <a:t>September 30, 2015</a:t>
            </a:r>
            <a:endParaRPr lang="en-US" dirty="0"/>
          </a:p>
        </p:txBody>
      </p:sp>
    </p:spTree>
    <p:extLst>
      <p:ext uri="{BB962C8B-B14F-4D97-AF65-F5344CB8AC3E}">
        <p14:creationId xmlns:p14="http://schemas.microsoft.com/office/powerpoint/2010/main" val="16164515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 Question</a:t>
            </a:r>
            <a:endParaRPr lang="en-US" dirty="0"/>
          </a:p>
        </p:txBody>
      </p:sp>
      <p:sp>
        <p:nvSpPr>
          <p:cNvPr id="3" name="Content Placeholder 2"/>
          <p:cNvSpPr>
            <a:spLocks noGrp="1"/>
          </p:cNvSpPr>
          <p:nvPr>
            <p:ph idx="1"/>
          </p:nvPr>
        </p:nvSpPr>
        <p:spPr/>
        <p:txBody>
          <a:bodyPr>
            <a:normAutofit/>
          </a:bodyPr>
          <a:lstStyle/>
          <a:p>
            <a:r>
              <a:rPr lang="en-US" sz="4400" i="1" dirty="0" smtClean="0">
                <a:latin typeface="Chalkduster"/>
                <a:cs typeface="Chalkduster"/>
              </a:rPr>
              <a:t>What are you learning about what is in the best interest of our students?</a:t>
            </a:r>
            <a:endParaRPr lang="en-US" sz="4400" i="1" dirty="0">
              <a:latin typeface="Chalkduster"/>
              <a:cs typeface="Chalkduster"/>
            </a:endParaRPr>
          </a:p>
        </p:txBody>
      </p:sp>
    </p:spTree>
    <p:extLst>
      <p:ext uri="{BB962C8B-B14F-4D97-AF65-F5344CB8AC3E}">
        <p14:creationId xmlns:p14="http://schemas.microsoft.com/office/powerpoint/2010/main" val="10246441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Chapter 2:  </a:t>
            </a:r>
            <a:r>
              <a:rPr lang="en-US" sz="3600" b="1" i="1" dirty="0" smtClean="0"/>
              <a:t>Staying True to What Works in the Teaching of Reading</a:t>
            </a:r>
            <a:endParaRPr lang="en-US" sz="3600" b="1" i="1" dirty="0"/>
          </a:p>
        </p:txBody>
      </p:sp>
      <p:sp>
        <p:nvSpPr>
          <p:cNvPr id="3" name="Content Placeholder 2"/>
          <p:cNvSpPr>
            <a:spLocks noGrp="1"/>
          </p:cNvSpPr>
          <p:nvPr>
            <p:ph idx="1"/>
          </p:nvPr>
        </p:nvSpPr>
        <p:spPr/>
        <p:txBody>
          <a:bodyPr/>
          <a:lstStyle/>
          <a:p>
            <a:r>
              <a:rPr lang="en-US" dirty="0" smtClean="0"/>
              <a:t>What does the text say?</a:t>
            </a:r>
          </a:p>
          <a:p>
            <a:endParaRPr lang="en-US" dirty="0"/>
          </a:p>
        </p:txBody>
      </p:sp>
      <p:pic>
        <p:nvPicPr>
          <p:cNvPr id="4" name="Picture 3"/>
          <p:cNvPicPr>
            <a:picLocks noChangeAspect="1"/>
          </p:cNvPicPr>
          <p:nvPr/>
        </p:nvPicPr>
        <p:blipFill>
          <a:blip r:embed="rId3"/>
          <a:stretch>
            <a:fillRect/>
          </a:stretch>
        </p:blipFill>
        <p:spPr>
          <a:xfrm>
            <a:off x="2703567" y="3216737"/>
            <a:ext cx="4038385" cy="2680652"/>
          </a:xfrm>
          <a:prstGeom prst="rect">
            <a:avLst/>
          </a:prstGeom>
        </p:spPr>
      </p:pic>
    </p:spTree>
    <p:extLst>
      <p:ext uri="{BB962C8B-B14F-4D97-AF65-F5344CB8AC3E}">
        <p14:creationId xmlns:p14="http://schemas.microsoft.com/office/powerpoint/2010/main" val="41288780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Summarization Activities</a:t>
            </a:r>
            <a:endParaRPr lang="en-US" dirty="0"/>
          </a:p>
        </p:txBody>
      </p:sp>
      <p:pic>
        <p:nvPicPr>
          <p:cNvPr id="4" name="Content Placeholder 3" descr="Screen Shot 2015-09-21 at 2.15.54 PM.png"/>
          <p:cNvPicPr>
            <a:picLocks noGrp="1" noChangeAspect="1"/>
          </p:cNvPicPr>
          <p:nvPr>
            <p:ph idx="1"/>
          </p:nvPr>
        </p:nvPicPr>
        <p:blipFill>
          <a:blip r:embed="rId3">
            <a:extLst>
              <a:ext uri="{28A0092B-C50C-407E-A947-70E740481C1C}">
                <a14:useLocalDpi xmlns:a14="http://schemas.microsoft.com/office/drawing/2010/main" val="0"/>
              </a:ext>
            </a:extLst>
          </a:blip>
          <a:srcRect l="-61458" r="-61458"/>
          <a:stretch>
            <a:fillRect/>
          </a:stretch>
        </p:blipFill>
        <p:spPr/>
      </p:pic>
    </p:spTree>
    <p:extLst>
      <p:ext uri="{BB962C8B-B14F-4D97-AF65-F5344CB8AC3E}">
        <p14:creationId xmlns:p14="http://schemas.microsoft.com/office/powerpoint/2010/main" val="29691708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a Headline</a:t>
            </a:r>
            <a:endParaRPr lang="en-US" dirty="0"/>
          </a:p>
        </p:txBody>
      </p:sp>
      <p:pic>
        <p:nvPicPr>
          <p:cNvPr id="4" name="Content Placeholder 3" descr="Screen Shot 2015-09-21 at 12.52.54 PM.png"/>
          <p:cNvPicPr>
            <a:picLocks noGrp="1" noChangeAspect="1"/>
          </p:cNvPicPr>
          <p:nvPr>
            <p:ph idx="1"/>
          </p:nvPr>
        </p:nvPicPr>
        <p:blipFill>
          <a:blip r:embed="rId3">
            <a:extLst>
              <a:ext uri="{28A0092B-C50C-407E-A947-70E740481C1C}">
                <a14:useLocalDpi xmlns:a14="http://schemas.microsoft.com/office/drawing/2010/main" val="0"/>
              </a:ext>
            </a:extLst>
          </a:blip>
          <a:srcRect l="-12411" r="-12411"/>
          <a:stretch>
            <a:fillRect/>
          </a:stretch>
        </p:blipFill>
        <p:spPr/>
      </p:pic>
    </p:spTree>
    <p:extLst>
      <p:ext uri="{BB962C8B-B14F-4D97-AF65-F5344CB8AC3E}">
        <p14:creationId xmlns:p14="http://schemas.microsoft.com/office/powerpoint/2010/main" val="16148297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l="-37824" r="-37824"/>
          <a:stretch>
            <a:fillRect/>
          </a:stretch>
        </p:blipFill>
        <p:spPr/>
      </p:pic>
    </p:spTree>
    <p:extLst>
      <p:ext uri="{BB962C8B-B14F-4D97-AF65-F5344CB8AC3E}">
        <p14:creationId xmlns:p14="http://schemas.microsoft.com/office/powerpoint/2010/main" val="13434909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l="-13160" r="-13160"/>
          <a:stretch>
            <a:fillRect/>
          </a:stretch>
        </p:blipFill>
        <p:spPr/>
      </p:pic>
    </p:spTree>
    <p:extLst>
      <p:ext uri="{BB962C8B-B14F-4D97-AF65-F5344CB8AC3E}">
        <p14:creationId xmlns:p14="http://schemas.microsoft.com/office/powerpoint/2010/main" val="4677618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rcRect l="-8569" r="-8569"/>
          <a:stretch>
            <a:fillRect/>
          </a:stretch>
        </p:blipFill>
        <p:spPr/>
      </p:pic>
    </p:spTree>
    <p:extLst>
      <p:ext uri="{BB962C8B-B14F-4D97-AF65-F5344CB8AC3E}">
        <p14:creationId xmlns:p14="http://schemas.microsoft.com/office/powerpoint/2010/main" val="25511024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 the Headline!</a:t>
            </a:r>
            <a:endParaRPr lang="en-US" dirty="0"/>
          </a:p>
        </p:txBody>
      </p:sp>
      <p:pic>
        <p:nvPicPr>
          <p:cNvPr id="4" name="Content Placeholder 3"/>
          <p:cNvPicPr>
            <a:picLocks noGrp="1" noChangeAspect="1"/>
          </p:cNvPicPr>
          <p:nvPr>
            <p:ph idx="1"/>
          </p:nvPr>
        </p:nvPicPr>
        <p:blipFill>
          <a:blip r:embed="rId3"/>
          <a:srcRect t="8684" b="8684"/>
          <a:stretch>
            <a:fillRect/>
          </a:stretch>
        </p:blipFill>
        <p:spPr/>
      </p:pic>
    </p:spTree>
    <p:extLst>
      <p:ext uri="{BB962C8B-B14F-4D97-AF65-F5344CB8AC3E}">
        <p14:creationId xmlns:p14="http://schemas.microsoft.com/office/powerpoint/2010/main" val="42919878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 Quotes</a:t>
            </a:r>
            <a:endParaRPr lang="en-US" dirty="0"/>
          </a:p>
        </p:txBody>
      </p:sp>
      <p:pic>
        <p:nvPicPr>
          <p:cNvPr id="4" name="Content Placeholder 3" descr="Screen Shot 2015-09-21 at 1.27.49 PM.png"/>
          <p:cNvPicPr>
            <a:picLocks noGrp="1" noChangeAspect="1"/>
          </p:cNvPicPr>
          <p:nvPr>
            <p:ph idx="1"/>
          </p:nvPr>
        </p:nvPicPr>
        <p:blipFill>
          <a:blip r:embed="rId3">
            <a:extLst>
              <a:ext uri="{28A0092B-C50C-407E-A947-70E740481C1C}">
                <a14:useLocalDpi xmlns:a14="http://schemas.microsoft.com/office/drawing/2010/main" val="0"/>
              </a:ext>
            </a:extLst>
          </a:blip>
          <a:srcRect l="-38165" r="-38165"/>
          <a:stretch>
            <a:fillRect/>
          </a:stretch>
        </p:blipFill>
        <p:spPr/>
      </p:pic>
    </p:spTree>
    <p:extLst>
      <p:ext uri="{BB962C8B-B14F-4D97-AF65-F5344CB8AC3E}">
        <p14:creationId xmlns:p14="http://schemas.microsoft.com/office/powerpoint/2010/main" val="38250224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Text Summaries</a:t>
            </a:r>
            <a:endParaRPr lang="en-US" dirty="0"/>
          </a:p>
        </p:txBody>
      </p:sp>
      <p:pic>
        <p:nvPicPr>
          <p:cNvPr id="4" name="Content Placeholder 3">
            <a:hlinkClick r:id="rId3"/>
          </p:cNvPr>
          <p:cNvPicPr>
            <a:picLocks noGrp="1" noChangeAspect="1"/>
          </p:cNvPicPr>
          <p:nvPr>
            <p:ph idx="1"/>
          </p:nvPr>
        </p:nvPicPr>
        <p:blipFill>
          <a:blip r:embed="rId4"/>
          <a:srcRect l="-52413" r="-52413"/>
          <a:stretch>
            <a:fillRect/>
          </a:stretch>
        </p:blipFill>
        <p:spPr/>
      </p:pic>
    </p:spTree>
    <p:extLst>
      <p:ext uri="{BB962C8B-B14F-4D97-AF65-F5344CB8AC3E}">
        <p14:creationId xmlns:p14="http://schemas.microsoft.com/office/powerpoint/2010/main" val="39304298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What’s your metaphor?</a:t>
            </a:r>
            <a:endParaRPr lang="en-US" sz="3600" dirty="0"/>
          </a:p>
        </p:txBody>
      </p:sp>
      <p:pic>
        <p:nvPicPr>
          <p:cNvPr id="4" name="Content Placeholder 3">
            <a:hlinkClick r:id="rId3"/>
          </p:cNvPr>
          <p:cNvPicPr>
            <a:picLocks noGrp="1" noChangeAspect="1"/>
          </p:cNvPicPr>
          <p:nvPr>
            <p:ph idx="1"/>
          </p:nvPr>
        </p:nvPicPr>
        <p:blipFill>
          <a:blip r:embed="rId4"/>
          <a:srcRect t="13365" b="13365"/>
          <a:stretch>
            <a:fillRect/>
          </a:stretch>
        </p:blipFill>
        <p:spPr/>
      </p:pic>
    </p:spTree>
    <p:extLst>
      <p:ext uri="{BB962C8B-B14F-4D97-AF65-F5344CB8AC3E}">
        <p14:creationId xmlns:p14="http://schemas.microsoft.com/office/powerpoint/2010/main" val="39533496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hlinkClick r:id="rId3"/>
          </p:cNvPr>
          <p:cNvPicPr>
            <a:picLocks noGrp="1" noChangeAspect="1"/>
          </p:cNvPicPr>
          <p:nvPr>
            <p:ph idx="1"/>
          </p:nvPr>
        </p:nvPicPr>
        <p:blipFill>
          <a:blip r:embed="rId4"/>
          <a:srcRect l="-13706" r="-13706"/>
          <a:stretch>
            <a:fillRect/>
          </a:stretch>
        </p:blipFill>
        <p:spPr/>
      </p:pic>
    </p:spTree>
    <p:extLst>
      <p:ext uri="{BB962C8B-B14F-4D97-AF65-F5344CB8AC3E}">
        <p14:creationId xmlns:p14="http://schemas.microsoft.com/office/powerpoint/2010/main" val="42904754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18257" r="-18257"/>
          <a:stretch>
            <a:fillRect/>
          </a:stretch>
        </p:blipFill>
        <p:spPr/>
      </p:pic>
    </p:spTree>
    <p:extLst>
      <p:ext uri="{BB962C8B-B14F-4D97-AF65-F5344CB8AC3E}">
        <p14:creationId xmlns:p14="http://schemas.microsoft.com/office/powerpoint/2010/main" val="18347871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Text Do?</a:t>
            </a:r>
            <a:endParaRPr lang="en-US" dirty="0"/>
          </a:p>
        </p:txBody>
      </p:sp>
      <p:pic>
        <p:nvPicPr>
          <p:cNvPr id="4" name="Content Placeholder 3"/>
          <p:cNvPicPr>
            <a:picLocks noGrp="1" noChangeAspect="1"/>
          </p:cNvPicPr>
          <p:nvPr>
            <p:ph idx="1"/>
          </p:nvPr>
        </p:nvPicPr>
        <p:blipFill>
          <a:blip r:embed="rId3"/>
          <a:srcRect l="-14313" r="-14313"/>
          <a:stretch>
            <a:fillRect/>
          </a:stretch>
        </p:blipFill>
        <p:spPr/>
      </p:pic>
    </p:spTree>
    <p:extLst>
      <p:ext uri="{BB962C8B-B14F-4D97-AF65-F5344CB8AC3E}">
        <p14:creationId xmlns:p14="http://schemas.microsoft.com/office/powerpoint/2010/main" val="28159617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9-21 at 2.57.47 PM.png"/>
          <p:cNvPicPr>
            <a:picLocks noGrp="1" noChangeAspect="1"/>
          </p:cNvPicPr>
          <p:nvPr>
            <p:ph idx="1"/>
          </p:nvPr>
        </p:nvPicPr>
        <p:blipFill>
          <a:blip r:embed="rId3">
            <a:extLst>
              <a:ext uri="{28A0092B-C50C-407E-A947-70E740481C1C}">
                <a14:useLocalDpi xmlns:a14="http://schemas.microsoft.com/office/drawing/2010/main" val="0"/>
              </a:ext>
            </a:extLst>
          </a:blip>
          <a:srcRect l="-3727" r="-3727"/>
          <a:stretch>
            <a:fillRect/>
          </a:stretch>
        </p:blipFill>
        <p:spPr/>
      </p:pic>
    </p:spTree>
    <p:extLst>
      <p:ext uri="{BB962C8B-B14F-4D97-AF65-F5344CB8AC3E}">
        <p14:creationId xmlns:p14="http://schemas.microsoft.com/office/powerpoint/2010/main" val="42843282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like a Writer</a:t>
            </a:r>
            <a:endParaRPr lang="en-US" dirty="0"/>
          </a:p>
        </p:txBody>
      </p:sp>
      <p:pic>
        <p:nvPicPr>
          <p:cNvPr id="4" name="Content Placeholder 3"/>
          <p:cNvPicPr>
            <a:picLocks noGrp="1" noChangeAspect="1"/>
          </p:cNvPicPr>
          <p:nvPr>
            <p:ph idx="1"/>
          </p:nvPr>
        </p:nvPicPr>
        <p:blipFill>
          <a:blip r:embed="rId3"/>
          <a:srcRect l="-4605" r="-4605"/>
          <a:stretch>
            <a:fillRect/>
          </a:stretch>
        </p:blipFill>
        <p:spPr/>
      </p:pic>
    </p:spTree>
    <p:extLst>
      <p:ext uri="{BB962C8B-B14F-4D97-AF65-F5344CB8AC3E}">
        <p14:creationId xmlns:p14="http://schemas.microsoft.com/office/powerpoint/2010/main" val="42818302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text mean?</a:t>
            </a:r>
            <a:endParaRPr lang="en-US" dirty="0"/>
          </a:p>
        </p:txBody>
      </p:sp>
      <p:pic>
        <p:nvPicPr>
          <p:cNvPr id="4" name="Content Placeholder 3"/>
          <p:cNvPicPr>
            <a:picLocks noGrp="1" noChangeAspect="1"/>
          </p:cNvPicPr>
          <p:nvPr>
            <p:ph idx="1"/>
          </p:nvPr>
        </p:nvPicPr>
        <p:blipFill>
          <a:blip r:embed="rId3"/>
          <a:srcRect l="-74103" r="-74103"/>
          <a:stretch>
            <a:fillRect/>
          </a:stretch>
        </p:blipFill>
        <p:spPr/>
      </p:pic>
    </p:spTree>
    <p:extLst>
      <p:ext uri="{BB962C8B-B14F-4D97-AF65-F5344CB8AC3E}">
        <p14:creationId xmlns:p14="http://schemas.microsoft.com/office/powerpoint/2010/main" val="276919136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Between the Lines</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a:p>
            <a:endParaRPr lang="en-US" dirty="0"/>
          </a:p>
        </p:txBody>
      </p:sp>
      <p:pic>
        <p:nvPicPr>
          <p:cNvPr id="4" name="Picture 3">
            <a:hlinkClick r:id="rId3"/>
          </p:cNvPr>
          <p:cNvPicPr>
            <a:picLocks noChangeAspect="1"/>
          </p:cNvPicPr>
          <p:nvPr/>
        </p:nvPicPr>
        <p:blipFill>
          <a:blip r:embed="rId4"/>
          <a:stretch>
            <a:fillRect/>
          </a:stretch>
        </p:blipFill>
        <p:spPr>
          <a:xfrm>
            <a:off x="2540000" y="2857500"/>
            <a:ext cx="4051300" cy="1130300"/>
          </a:xfrm>
          <a:prstGeom prst="rect">
            <a:avLst/>
          </a:prstGeom>
        </p:spPr>
      </p:pic>
    </p:spTree>
    <p:extLst>
      <p:ext uri="{BB962C8B-B14F-4D97-AF65-F5344CB8AC3E}">
        <p14:creationId xmlns:p14="http://schemas.microsoft.com/office/powerpoint/2010/main" val="10806888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t="-19404" b="-19404"/>
          <a:stretch>
            <a:fillRect/>
          </a:stretch>
        </p:blipFill>
        <p:spPr/>
      </p:pic>
    </p:spTree>
    <p:extLst>
      <p:ext uri="{BB962C8B-B14F-4D97-AF65-F5344CB8AC3E}">
        <p14:creationId xmlns:p14="http://schemas.microsoft.com/office/powerpoint/2010/main" val="29146984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9-22 at 9.35.27 AM.png"/>
          <p:cNvPicPr>
            <a:picLocks noGrp="1" noChangeAspect="1"/>
          </p:cNvPicPr>
          <p:nvPr>
            <p:ph idx="1"/>
          </p:nvPr>
        </p:nvPicPr>
        <p:blipFill>
          <a:blip r:embed="rId3">
            <a:extLst>
              <a:ext uri="{28A0092B-C50C-407E-A947-70E740481C1C}">
                <a14:useLocalDpi xmlns:a14="http://schemas.microsoft.com/office/drawing/2010/main" val="0"/>
              </a:ext>
            </a:extLst>
          </a:blip>
          <a:srcRect l="-6636" r="-6636"/>
          <a:stretch>
            <a:fillRect/>
          </a:stretch>
        </p:blipFill>
        <p:spPr/>
      </p:pic>
    </p:spTree>
    <p:extLst>
      <p:ext uri="{BB962C8B-B14F-4D97-AF65-F5344CB8AC3E}">
        <p14:creationId xmlns:p14="http://schemas.microsoft.com/office/powerpoint/2010/main" val="39984551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Reading</a:t>
            </a:r>
            <a:endParaRPr lang="en-US" dirty="0"/>
          </a:p>
        </p:txBody>
      </p:sp>
      <p:pic>
        <p:nvPicPr>
          <p:cNvPr id="4" name="Content Placeholder 3"/>
          <p:cNvPicPr>
            <a:picLocks noGrp="1" noChangeAspect="1"/>
          </p:cNvPicPr>
          <p:nvPr>
            <p:ph idx="1"/>
          </p:nvPr>
        </p:nvPicPr>
        <p:blipFill>
          <a:blip r:embed="rId3"/>
          <a:srcRect l="-29279" r="-29279"/>
          <a:stretch>
            <a:fillRect/>
          </a:stretch>
        </p:blipFill>
        <p:spPr/>
      </p:pic>
    </p:spTree>
    <p:extLst>
      <p:ext uri="{BB962C8B-B14F-4D97-AF65-F5344CB8AC3E}">
        <p14:creationId xmlns:p14="http://schemas.microsoft.com/office/powerpoint/2010/main" val="40976183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pic>
        <p:nvPicPr>
          <p:cNvPr id="4" name="Content Placeholder 3"/>
          <p:cNvPicPr>
            <a:picLocks noGrp="1" noChangeAspect="1"/>
          </p:cNvPicPr>
          <p:nvPr>
            <p:ph idx="1"/>
          </p:nvPr>
        </p:nvPicPr>
        <p:blipFill>
          <a:blip r:embed="rId3"/>
          <a:srcRect t="8682" b="8682"/>
          <a:stretch>
            <a:fillRect/>
          </a:stretch>
        </p:blipFill>
        <p:spPr/>
      </p:pic>
    </p:spTree>
    <p:extLst>
      <p:ext uri="{BB962C8B-B14F-4D97-AF65-F5344CB8AC3E}">
        <p14:creationId xmlns:p14="http://schemas.microsoft.com/office/powerpoint/2010/main" val="15096477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Chapter 3:  </a:t>
            </a:r>
            <a:r>
              <a:rPr lang="en-US" sz="3600" b="1" i="1" dirty="0" smtClean="0"/>
              <a:t>Where the Common Core Reading Standards Fall Short</a:t>
            </a:r>
            <a:endParaRPr lang="en-US" sz="3600" b="1" i="1" dirty="0"/>
          </a:p>
        </p:txBody>
      </p:sp>
      <p:pic>
        <p:nvPicPr>
          <p:cNvPr id="4" name="Content Placeholder 3"/>
          <p:cNvPicPr>
            <a:picLocks noGrp="1" noChangeAspect="1"/>
          </p:cNvPicPr>
          <p:nvPr>
            <p:ph idx="1"/>
          </p:nvPr>
        </p:nvPicPr>
        <p:blipFill>
          <a:blip r:embed="rId3"/>
          <a:srcRect l="-13706" r="-13706"/>
          <a:stretch>
            <a:fillRect/>
          </a:stretch>
        </p:blipFill>
        <p:spPr/>
      </p:pic>
    </p:spTree>
    <p:extLst>
      <p:ext uri="{BB962C8B-B14F-4D97-AF65-F5344CB8AC3E}">
        <p14:creationId xmlns:p14="http://schemas.microsoft.com/office/powerpoint/2010/main" val="3628676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a:t>
            </a:r>
            <a:endParaRPr lang="en-US" dirty="0"/>
          </a:p>
        </p:txBody>
      </p:sp>
      <p:pic>
        <p:nvPicPr>
          <p:cNvPr id="5" name="Content Placeholder 4"/>
          <p:cNvPicPr>
            <a:picLocks noGrp="1" noChangeAspect="1"/>
          </p:cNvPicPr>
          <p:nvPr>
            <p:ph idx="1"/>
          </p:nvPr>
        </p:nvPicPr>
        <p:blipFill>
          <a:blip r:embed="rId3"/>
          <a:srcRect l="-32363" r="-32363"/>
          <a:stretch>
            <a:fillRect/>
          </a:stretch>
        </p:blipFill>
        <p:spPr/>
      </p:pic>
    </p:spTree>
    <p:extLst>
      <p:ext uri="{BB962C8B-B14F-4D97-AF65-F5344CB8AC3E}">
        <p14:creationId xmlns:p14="http://schemas.microsoft.com/office/powerpoint/2010/main" val="15112535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SAT/PSAT </a:t>
            </a:r>
            <a:endParaRPr lang="en-US" dirty="0"/>
          </a:p>
        </p:txBody>
      </p:sp>
      <p:pic>
        <p:nvPicPr>
          <p:cNvPr id="5" name="Content Placeholder 4"/>
          <p:cNvPicPr>
            <a:picLocks noGrp="1" noChangeAspect="1"/>
          </p:cNvPicPr>
          <p:nvPr>
            <p:ph idx="1"/>
          </p:nvPr>
        </p:nvPicPr>
        <p:blipFill>
          <a:blip r:embed="rId3"/>
          <a:srcRect l="-15085" r="-15085"/>
          <a:stretch>
            <a:fillRect/>
          </a:stretch>
        </p:blipFill>
        <p:spPr/>
      </p:pic>
    </p:spTree>
    <p:extLst>
      <p:ext uri="{BB962C8B-B14F-4D97-AF65-F5344CB8AC3E}">
        <p14:creationId xmlns:p14="http://schemas.microsoft.com/office/powerpoint/2010/main" val="17514135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8608" y="2026601"/>
            <a:ext cx="5796497" cy="1658295"/>
          </a:xfrm>
        </p:spPr>
        <p:txBody>
          <a:bodyPr>
            <a:noAutofit/>
          </a:bodyPr>
          <a:lstStyle/>
          <a:p>
            <a:r>
              <a:rPr lang="en-US" dirty="0"/>
              <a:t>The Redesigned </a:t>
            </a:r>
            <a:r>
              <a:rPr lang="en-US" dirty="0" smtClean="0"/>
              <a:t>SAT –</a:t>
            </a:r>
            <a:r>
              <a:rPr lang="en-US" dirty="0"/>
              <a:t/>
            </a:r>
            <a:br>
              <a:rPr lang="en-US" dirty="0"/>
            </a:br>
            <a:endParaRPr lang="en-US" dirty="0"/>
          </a:p>
        </p:txBody>
      </p:sp>
      <p:sp>
        <p:nvSpPr>
          <p:cNvPr id="6" name="Text Placeholder 5"/>
          <p:cNvSpPr>
            <a:spLocks noGrp="1"/>
          </p:cNvSpPr>
          <p:nvPr>
            <p:ph type="body" sz="quarter" idx="10"/>
          </p:nvPr>
        </p:nvSpPr>
        <p:spPr>
          <a:xfrm>
            <a:off x="2167691" y="2657719"/>
            <a:ext cx="5797199" cy="1099724"/>
          </a:xfrm>
        </p:spPr>
        <p:txBody>
          <a:bodyPr>
            <a:normAutofit/>
          </a:bodyPr>
          <a:lstStyle/>
          <a:p>
            <a:r>
              <a:rPr lang="en-US" dirty="0"/>
              <a:t>Expression of Ideas </a:t>
            </a:r>
            <a:r>
              <a:rPr lang="en-US" dirty="0" smtClean="0"/>
              <a:t/>
            </a:r>
            <a:br>
              <a:rPr lang="en-US" dirty="0" smtClean="0"/>
            </a:br>
            <a:r>
              <a:rPr lang="en-US" dirty="0" smtClean="0"/>
              <a:t>Standard </a:t>
            </a:r>
            <a:r>
              <a:rPr lang="en-US" dirty="0"/>
              <a:t>English Conventions</a:t>
            </a:r>
          </a:p>
        </p:txBody>
      </p:sp>
      <p:sp>
        <p:nvSpPr>
          <p:cNvPr id="8" name="Text Placeholder 7"/>
          <p:cNvSpPr>
            <a:spLocks noGrp="1"/>
          </p:cNvSpPr>
          <p:nvPr>
            <p:ph type="body" sz="quarter" idx="11"/>
          </p:nvPr>
        </p:nvSpPr>
        <p:spPr>
          <a:xfrm>
            <a:off x="356838" y="2087074"/>
            <a:ext cx="1650382" cy="459233"/>
          </a:xfrm>
        </p:spPr>
        <p:txBody>
          <a:bodyPr>
            <a:normAutofit fontScale="32500" lnSpcReduction="20000"/>
          </a:bodyPr>
          <a:lstStyle/>
          <a:p>
            <a:r>
              <a:rPr lang="en-US" sz="1200" dirty="0"/>
              <a:t>PROFESSIONAL DEVELOPMENT</a:t>
            </a:r>
          </a:p>
          <a:p>
            <a:r>
              <a:rPr lang="en-US" sz="1200" dirty="0" smtClean="0"/>
              <a:t>Module</a:t>
            </a:r>
            <a:endParaRPr lang="en-US" sz="1200" dirty="0"/>
          </a:p>
        </p:txBody>
      </p:sp>
      <p:sp>
        <p:nvSpPr>
          <p:cNvPr id="4" name="Text Placeholder 3"/>
          <p:cNvSpPr>
            <a:spLocks noGrp="1"/>
          </p:cNvSpPr>
          <p:nvPr>
            <p:ph type="body" sz="quarter" idx="12"/>
          </p:nvPr>
        </p:nvSpPr>
        <p:spPr>
          <a:xfrm>
            <a:off x="468352" y="2671366"/>
            <a:ext cx="1460810" cy="1219154"/>
          </a:xfrm>
          <a:prstGeom prst="rect">
            <a:avLst/>
          </a:prstGeom>
        </p:spPr>
        <p:txBody>
          <a:bodyPr>
            <a:normAutofit fontScale="92500" lnSpcReduction="10000"/>
          </a:bodyPr>
          <a:lstStyle/>
          <a:p>
            <a:r>
              <a:rPr lang="en-US" dirty="0" smtClean="0">
                <a:solidFill>
                  <a:srgbClr val="FF9012"/>
                </a:solidFill>
              </a:rPr>
              <a:t>3</a:t>
            </a:r>
          </a:p>
          <a:p>
            <a:endParaRPr lang="en-US" dirty="0"/>
          </a:p>
        </p:txBody>
      </p:sp>
      <p:sp>
        <p:nvSpPr>
          <p:cNvPr id="2" name="TextBox 1" descr="-"/>
          <p:cNvSpPr txBox="1"/>
          <p:nvPr/>
        </p:nvSpPr>
        <p:spPr>
          <a:xfrm>
            <a:off x="6604000" y="3879273"/>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7" name="TextBox 6" descr="-"/>
          <p:cNvSpPr txBox="1"/>
          <p:nvPr/>
        </p:nvSpPr>
        <p:spPr>
          <a:xfrm>
            <a:off x="12750800" y="5727700"/>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Tree>
    <p:extLst>
      <p:ext uri="{BB962C8B-B14F-4D97-AF65-F5344CB8AC3E}">
        <p14:creationId xmlns:p14="http://schemas.microsoft.com/office/powerpoint/2010/main" val="247261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03169" y="1475165"/>
            <a:ext cx="7766131" cy="3872827"/>
          </a:xfrm>
        </p:spPr>
        <p:txBody>
          <a:bodyPr>
            <a:normAutofit fontScale="92500" lnSpcReduction="20000"/>
          </a:bodyPr>
          <a:lstStyle/>
          <a:p>
            <a:pPr marL="0" indent="0">
              <a:lnSpc>
                <a:spcPct val="120000"/>
              </a:lnSpc>
              <a:spcBef>
                <a:spcPts val="800"/>
              </a:spcBef>
              <a:buNone/>
              <a:tabLst>
                <a:tab pos="795338" algn="l"/>
                <a:tab pos="1258888" algn="l"/>
              </a:tabLst>
            </a:pPr>
            <a:endParaRPr lang="en-US" dirty="0" smtClean="0"/>
          </a:p>
          <a:p>
            <a:pPr marL="0" indent="0">
              <a:lnSpc>
                <a:spcPct val="120000"/>
              </a:lnSpc>
              <a:spcBef>
                <a:spcPts val="800"/>
              </a:spcBef>
              <a:buNone/>
              <a:tabLst>
                <a:tab pos="795338" algn="l"/>
                <a:tab pos="1258888" algn="l"/>
              </a:tabLst>
            </a:pPr>
            <a:r>
              <a:rPr lang="en-US" dirty="0" smtClean="0"/>
              <a:t>Module	1	Key </a:t>
            </a:r>
            <a:r>
              <a:rPr lang="en-US" dirty="0"/>
              <a:t>Changes</a:t>
            </a:r>
          </a:p>
          <a:p>
            <a:pPr marL="0" indent="0">
              <a:lnSpc>
                <a:spcPct val="120000"/>
              </a:lnSpc>
              <a:spcBef>
                <a:spcPts val="800"/>
              </a:spcBef>
              <a:buNone/>
              <a:tabLst>
                <a:tab pos="795338" algn="l"/>
                <a:tab pos="1258888" algn="l"/>
              </a:tabLst>
            </a:pPr>
            <a:r>
              <a:rPr lang="en-US" dirty="0" smtClean="0"/>
              <a:t>Module	2	</a:t>
            </a:r>
            <a:r>
              <a:rPr lang="en-US" dirty="0"/>
              <a:t>Words in Context and Command of Evidence</a:t>
            </a:r>
          </a:p>
          <a:p>
            <a:pPr marL="0" indent="0">
              <a:lnSpc>
                <a:spcPct val="120000"/>
              </a:lnSpc>
              <a:spcBef>
                <a:spcPts val="800"/>
              </a:spcBef>
              <a:buNone/>
              <a:tabLst>
                <a:tab pos="795338" algn="l"/>
                <a:tab pos="1258888" algn="l"/>
              </a:tabLst>
            </a:pPr>
            <a:r>
              <a:rPr lang="en-US" b="1" dirty="0" smtClean="0"/>
              <a:t>Module	3	Expression </a:t>
            </a:r>
            <a:r>
              <a:rPr lang="en-US" b="1" dirty="0"/>
              <a:t>of Ideas and Standard English Conventions</a:t>
            </a:r>
          </a:p>
          <a:p>
            <a:pPr marL="0" indent="0">
              <a:lnSpc>
                <a:spcPct val="120000"/>
              </a:lnSpc>
              <a:spcBef>
                <a:spcPts val="800"/>
              </a:spcBef>
              <a:buNone/>
              <a:tabLst>
                <a:tab pos="795338" algn="l"/>
                <a:tab pos="1258888" algn="l"/>
              </a:tabLst>
            </a:pPr>
            <a:r>
              <a:rPr lang="en-US" dirty="0" smtClean="0"/>
              <a:t>Module	4	Math </a:t>
            </a:r>
            <a:r>
              <a:rPr lang="en-US" dirty="0"/>
              <a:t>that Matters Most: </a:t>
            </a:r>
          </a:p>
          <a:p>
            <a:pPr marL="1484313" indent="0">
              <a:lnSpc>
                <a:spcPct val="120000"/>
              </a:lnSpc>
              <a:spcBef>
                <a:spcPts val="800"/>
              </a:spcBef>
              <a:buNone/>
            </a:pPr>
            <a:r>
              <a:rPr lang="en-US" dirty="0" smtClean="0"/>
              <a:t>Heart </a:t>
            </a:r>
            <a:r>
              <a:rPr lang="en-US" dirty="0"/>
              <a:t>of Algebra</a:t>
            </a:r>
          </a:p>
          <a:p>
            <a:pPr marL="1484313" indent="0">
              <a:lnSpc>
                <a:spcPct val="120000"/>
              </a:lnSpc>
              <a:spcBef>
                <a:spcPts val="800"/>
              </a:spcBef>
              <a:buNone/>
            </a:pPr>
            <a:r>
              <a:rPr lang="en-US" dirty="0" smtClean="0"/>
              <a:t>Problem </a:t>
            </a:r>
            <a:r>
              <a:rPr lang="en-US" dirty="0"/>
              <a:t>Solving and Data Analysis</a:t>
            </a:r>
          </a:p>
          <a:p>
            <a:pPr marL="0" indent="0">
              <a:lnSpc>
                <a:spcPct val="120000"/>
              </a:lnSpc>
              <a:spcBef>
                <a:spcPts val="800"/>
              </a:spcBef>
              <a:buNone/>
              <a:tabLst>
                <a:tab pos="795338" algn="l"/>
                <a:tab pos="1258888" algn="l"/>
              </a:tabLst>
            </a:pPr>
            <a:r>
              <a:rPr lang="en-US" dirty="0" smtClean="0"/>
              <a:t>Module	5</a:t>
            </a:r>
            <a:r>
              <a:rPr lang="en-US" dirty="0"/>
              <a:t>	</a:t>
            </a:r>
            <a:r>
              <a:rPr lang="en-US" dirty="0" smtClean="0"/>
              <a:t>Math </a:t>
            </a:r>
            <a:r>
              <a:rPr lang="en-US" dirty="0"/>
              <a:t>that Matters Most:</a:t>
            </a:r>
          </a:p>
          <a:p>
            <a:pPr marL="1484313" indent="0">
              <a:lnSpc>
                <a:spcPct val="120000"/>
              </a:lnSpc>
              <a:spcBef>
                <a:spcPts val="800"/>
              </a:spcBef>
              <a:buNone/>
            </a:pPr>
            <a:r>
              <a:rPr lang="en-US" dirty="0" smtClean="0"/>
              <a:t>Passport </a:t>
            </a:r>
            <a:r>
              <a:rPr lang="en-US" dirty="0"/>
              <a:t>to Advanced Math</a:t>
            </a:r>
          </a:p>
          <a:p>
            <a:pPr marL="1484313" indent="0">
              <a:lnSpc>
                <a:spcPct val="120000"/>
              </a:lnSpc>
              <a:spcBef>
                <a:spcPts val="800"/>
              </a:spcBef>
              <a:buNone/>
            </a:pPr>
            <a:r>
              <a:rPr lang="en-US" dirty="0" smtClean="0"/>
              <a:t>Additional </a:t>
            </a:r>
            <a:r>
              <a:rPr lang="en-US" dirty="0"/>
              <a:t>Topics in Math</a:t>
            </a:r>
          </a:p>
          <a:p>
            <a:pPr marL="0" indent="0">
              <a:lnSpc>
                <a:spcPct val="120000"/>
              </a:lnSpc>
              <a:spcBef>
                <a:spcPts val="800"/>
              </a:spcBef>
              <a:buNone/>
              <a:tabLst>
                <a:tab pos="795338" algn="l"/>
                <a:tab pos="1258888" algn="l"/>
              </a:tabLst>
            </a:pPr>
            <a:r>
              <a:rPr lang="en-US" dirty="0" smtClean="0"/>
              <a:t>Module	6	Using </a:t>
            </a:r>
            <a:r>
              <a:rPr lang="en-US" dirty="0"/>
              <a:t>Assessment Data to Inform </a:t>
            </a:r>
            <a:r>
              <a:rPr lang="en-US" dirty="0" smtClean="0"/>
              <a:t>Instruction</a:t>
            </a:r>
            <a:endParaRPr lang="en-US" dirty="0"/>
          </a:p>
        </p:txBody>
      </p:sp>
      <p:sp>
        <p:nvSpPr>
          <p:cNvPr id="6" name="Slide Number Placeholder 5"/>
          <p:cNvSpPr>
            <a:spLocks noGrp="1"/>
          </p:cNvSpPr>
          <p:nvPr>
            <p:ph type="sldNum" sz="quarter" idx="12"/>
          </p:nvPr>
        </p:nvSpPr>
        <p:spPr/>
        <p:txBody>
          <a:bodyPr/>
          <a:lstStyle/>
          <a:p>
            <a:fld id="{DF625FB1-CAA2-1745-BF48-B99B069FDFDF}" type="slidenum">
              <a:rPr lang="en-US" smtClean="0"/>
              <a:pPr/>
              <a:t>34</a:t>
            </a:fld>
            <a:endParaRPr lang="en-US" dirty="0"/>
          </a:p>
        </p:txBody>
      </p:sp>
      <p:sp>
        <p:nvSpPr>
          <p:cNvPr id="3" name="Title 2"/>
          <p:cNvSpPr>
            <a:spLocks noGrp="1"/>
          </p:cNvSpPr>
          <p:nvPr>
            <p:ph type="title"/>
          </p:nvPr>
        </p:nvSpPr>
        <p:spPr>
          <a:xfrm>
            <a:off x="603168" y="191339"/>
            <a:ext cx="7766132" cy="1352413"/>
          </a:xfrm>
          <a:prstGeom prst="rect">
            <a:avLst/>
          </a:prstGeom>
        </p:spPr>
        <p:txBody>
          <a:bodyPr/>
          <a:lstStyle/>
          <a:p>
            <a:r>
              <a:rPr lang="en-US" dirty="0"/>
              <a:t>Professional </a:t>
            </a:r>
            <a:r>
              <a:rPr lang="en-US" dirty="0" smtClean="0"/>
              <a:t>Development</a:t>
            </a:r>
            <a:br>
              <a:rPr lang="en-US" dirty="0" smtClean="0"/>
            </a:br>
            <a:r>
              <a:rPr lang="en-US" dirty="0" smtClean="0"/>
              <a:t>Modules </a:t>
            </a:r>
            <a:r>
              <a:rPr lang="en-US" dirty="0"/>
              <a:t>for the Redesigned SAT</a:t>
            </a:r>
          </a:p>
        </p:txBody>
      </p:sp>
    </p:spTree>
    <p:extLst>
      <p:ext uri="{BB962C8B-B14F-4D97-AF65-F5344CB8AC3E}">
        <p14:creationId xmlns:p14="http://schemas.microsoft.com/office/powerpoint/2010/main" val="11995212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03169" y="1498775"/>
            <a:ext cx="2254331" cy="4087608"/>
          </a:xfrm>
        </p:spPr>
        <p:txBody>
          <a:bodyPr>
            <a:normAutofit/>
          </a:bodyPr>
          <a:lstStyle/>
          <a:p>
            <a:pPr marL="342900" indent="-342900">
              <a:buSzPct val="100000"/>
              <a:buFont typeface="+mj-lt"/>
              <a:buAutoNum type="arabicPeriod"/>
            </a:pPr>
            <a:endParaRPr lang="en-IN" sz="1500" dirty="0" smtClean="0"/>
          </a:p>
          <a:p>
            <a:pPr marL="342900" indent="-342900">
              <a:buSzPct val="100000"/>
              <a:buFont typeface="+mj-lt"/>
              <a:buAutoNum type="arabicPeriod"/>
            </a:pPr>
            <a:r>
              <a:rPr lang="en-IN" sz="1500" dirty="0" smtClean="0"/>
              <a:t>Use </a:t>
            </a:r>
            <a:r>
              <a:rPr lang="en-IN" sz="1500" dirty="0"/>
              <a:t>the Test Specifications- SAT Writing and Language Test.</a:t>
            </a:r>
          </a:p>
          <a:p>
            <a:pPr marL="342900" indent="-342900">
              <a:buSzPct val="100000"/>
              <a:buFont typeface="+mj-lt"/>
              <a:buAutoNum type="arabicPeriod"/>
            </a:pPr>
            <a:r>
              <a:rPr lang="en-IN" sz="1500" dirty="0"/>
              <a:t>Discuss: What are the top 3-5 things everyone needs to know in the Writing and Language Test Specifications?</a:t>
            </a:r>
          </a:p>
          <a:p>
            <a:pPr marL="342900" indent="-342900">
              <a:buSzPct val="100000"/>
              <a:buFont typeface="+mj-lt"/>
              <a:buAutoNum type="arabicPeriod"/>
            </a:pPr>
            <a:r>
              <a:rPr lang="en-US" sz="1500" dirty="0"/>
              <a:t>Be prepared to share findings with the group.</a:t>
            </a:r>
          </a:p>
        </p:txBody>
      </p:sp>
      <p:sp>
        <p:nvSpPr>
          <p:cNvPr id="6" name="Slide Number Placeholder 5"/>
          <p:cNvSpPr>
            <a:spLocks noGrp="1"/>
          </p:cNvSpPr>
          <p:nvPr>
            <p:ph type="sldNum" sz="quarter" idx="12"/>
          </p:nvPr>
        </p:nvSpPr>
        <p:spPr/>
        <p:txBody>
          <a:bodyPr/>
          <a:lstStyle/>
          <a:p>
            <a:fld id="{DF625FB1-CAA2-1745-BF48-B99B069FDFDF}" type="slidenum">
              <a:rPr lang="en-US" smtClean="0"/>
              <a:pPr/>
              <a:t>35</a:t>
            </a:fld>
            <a:endParaRPr lang="en-US" dirty="0"/>
          </a:p>
        </p:txBody>
      </p:sp>
      <p:sp>
        <p:nvSpPr>
          <p:cNvPr id="3" name="Title 2"/>
          <p:cNvSpPr>
            <a:spLocks noGrp="1"/>
          </p:cNvSpPr>
          <p:nvPr>
            <p:ph type="title"/>
          </p:nvPr>
        </p:nvSpPr>
        <p:spPr>
          <a:xfrm>
            <a:off x="603168" y="190918"/>
            <a:ext cx="7766132" cy="1352413"/>
          </a:xfrm>
          <a:prstGeom prst="rect">
            <a:avLst/>
          </a:prstGeom>
        </p:spPr>
        <p:txBody>
          <a:bodyPr/>
          <a:lstStyle/>
          <a:p>
            <a:r>
              <a:rPr lang="en-IN" dirty="0"/>
              <a:t>Writing and </a:t>
            </a:r>
            <a:r>
              <a:rPr lang="en-IN" dirty="0" smtClean="0"/>
              <a:t>Language</a:t>
            </a:r>
            <a:br>
              <a:rPr lang="en-IN" dirty="0" smtClean="0"/>
            </a:br>
            <a:r>
              <a:rPr lang="en-IN" dirty="0" smtClean="0"/>
              <a:t>Test </a:t>
            </a:r>
            <a:r>
              <a:rPr lang="en-IN" dirty="0"/>
              <a:t>Content Specifications</a:t>
            </a:r>
            <a:endParaRPr lang="en-US" dirty="0"/>
          </a:p>
        </p:txBody>
      </p:sp>
      <p:graphicFrame>
        <p:nvGraphicFramePr>
          <p:cNvPr id="7" name="Table Placeholder 8" descr="-"/>
          <p:cNvGraphicFramePr>
            <a:graphicFrameLocks/>
          </p:cNvGraphicFramePr>
          <p:nvPr>
            <p:extLst>
              <p:ext uri="{D42A27DB-BD31-4B8C-83A1-F6EECF244321}">
                <p14:modId xmlns:p14="http://schemas.microsoft.com/office/powerpoint/2010/main" val="2667007531"/>
              </p:ext>
            </p:extLst>
          </p:nvPr>
        </p:nvGraphicFramePr>
        <p:xfrm>
          <a:off x="2857500" y="1523496"/>
          <a:ext cx="6025120" cy="4317743"/>
        </p:xfrm>
        <a:graphic>
          <a:graphicData uri="http://schemas.openxmlformats.org/drawingml/2006/table">
            <a:tbl>
              <a:tblPr firstRow="1" bandRow="1">
                <a:tableStyleId>{5C22544A-7EE6-4342-B048-85BDC9FD1C3A}</a:tableStyleId>
              </a:tblPr>
              <a:tblGrid>
                <a:gridCol w="2825976"/>
                <a:gridCol w="1892981"/>
                <a:gridCol w="1306163"/>
              </a:tblGrid>
              <a:tr h="195125">
                <a:tc gridSpan="3">
                  <a:txBody>
                    <a:bodyPr/>
                    <a:lstStyle/>
                    <a:p>
                      <a:pPr algn="l"/>
                      <a:r>
                        <a:rPr lang="en-IN" sz="900" dirty="0" smtClean="0">
                          <a:latin typeface="Arial"/>
                        </a:rPr>
                        <a:t>SAT WRITING AND LANGUAGE TEST CONTENT SPECIFICATIONS</a:t>
                      </a:r>
                      <a:endParaRPr lang="en-US" sz="900" dirty="0">
                        <a:latin typeface="Arial"/>
                      </a:endParaRPr>
                    </a:p>
                  </a:txBody>
                  <a:tcPr marL="18288" marR="18288" marT="18288" marB="18288" anchor="ctr">
                    <a:lnB w="12700" cap="flat" cmpd="sng" algn="ctr">
                      <a:solidFill>
                        <a:srgbClr val="FF9012"/>
                      </a:solidFill>
                      <a:prstDash val="solid"/>
                      <a:round/>
                      <a:headEnd type="none" w="med" len="med"/>
                      <a:tailEnd type="none" w="med" len="med"/>
                    </a:lnB>
                    <a:solidFill>
                      <a:srgbClr val="FF9012"/>
                    </a:solidFill>
                  </a:tcPr>
                </a:tc>
                <a:tc hMerge="1">
                  <a:txBody>
                    <a:bodyPr/>
                    <a:lstStyle/>
                    <a:p>
                      <a:endParaRPr lang="en-US"/>
                    </a:p>
                  </a:txBody>
                  <a:tcPr/>
                </a:tc>
                <a:tc hMerge="1">
                  <a:txBody>
                    <a:bodyPr/>
                    <a:lstStyle/>
                    <a:p>
                      <a:endParaRPr lang="en-US"/>
                    </a:p>
                  </a:txBody>
                  <a:tcPr/>
                </a:tc>
              </a:tr>
              <a:tr h="198548">
                <a:tc>
                  <a:txBody>
                    <a:bodyPr/>
                    <a:lstStyle/>
                    <a:p>
                      <a:pPr algn="ctr"/>
                      <a:endParaRPr lang="en-US" sz="800" b="1" i="0" kern="1200" dirty="0">
                        <a:solidFill>
                          <a:schemeClr val="tx1"/>
                        </a:solidFill>
                        <a:latin typeface="Arial"/>
                        <a:ea typeface="+mn-ea"/>
                        <a:cs typeface="+mn-cs"/>
                      </a:endParaRPr>
                    </a:p>
                  </a:txBody>
                  <a:tcPr marL="36576" marR="36576" marT="27432" marB="27432" anchor="ctr">
                    <a:lnR w="12700" cap="flat" cmpd="sng" algn="ctr">
                      <a:solidFill>
                        <a:schemeClr val="bg1">
                          <a:lumMod val="65000"/>
                        </a:schemeClr>
                      </a:solidFill>
                      <a:prstDash val="solid"/>
                      <a:round/>
                      <a:headEnd type="none" w="med" len="med"/>
                      <a:tailEnd type="none" w="med" len="med"/>
                    </a:lnR>
                    <a:lnT w="12700" cap="flat" cmpd="sng" algn="ctr">
                      <a:solidFill>
                        <a:srgbClr val="FF9012"/>
                      </a:solidFill>
                      <a:prstDash val="solid"/>
                      <a:round/>
                      <a:headEnd type="none" w="med" len="med"/>
                      <a:tailEnd type="none" w="med" len="med"/>
                    </a:lnT>
                    <a:lnB w="12700" cap="flat" cmpd="sng" algn="ctr">
                      <a:solidFill>
                        <a:srgbClr val="FF9012"/>
                      </a:solidFill>
                      <a:prstDash val="solid"/>
                      <a:round/>
                      <a:headEnd type="none" w="med" len="med"/>
                      <a:tailEnd type="none" w="med" len="med"/>
                    </a:lnB>
                    <a:solidFill>
                      <a:schemeClr val="bg1">
                        <a:lumMod val="65000"/>
                      </a:schemeClr>
                    </a:solidFill>
                  </a:tcPr>
                </a:tc>
                <a:tc>
                  <a:txBody>
                    <a:bodyPr/>
                    <a:lstStyle/>
                    <a:p>
                      <a:pPr algn="l"/>
                      <a:r>
                        <a:rPr lang="en-US" sz="800" b="1" i="0" cap="all" baseline="0" dirty="0" smtClean="0">
                          <a:solidFill>
                            <a:schemeClr val="tx1"/>
                          </a:solidFill>
                          <a:latin typeface="Arial"/>
                        </a:rPr>
                        <a:t>Number</a:t>
                      </a:r>
                      <a:endParaRPr lang="en-US" sz="800" b="1" i="0" cap="all" baseline="0" dirty="0">
                        <a:solidFill>
                          <a:schemeClr val="tx1"/>
                        </a:solidFill>
                        <a:latin typeface="Arial"/>
                      </a:endParaRPr>
                    </a:p>
                  </a:txBody>
                  <a:tcPr marL="36576" marR="36576" marT="27432" marB="2743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FF9012"/>
                      </a:solidFill>
                      <a:prstDash val="solid"/>
                      <a:round/>
                      <a:headEnd type="none" w="med" len="med"/>
                      <a:tailEnd type="none" w="med" len="med"/>
                    </a:lnT>
                    <a:lnB w="12700" cap="flat" cmpd="sng" algn="ctr">
                      <a:solidFill>
                        <a:srgbClr val="FF9012"/>
                      </a:solidFill>
                      <a:prstDash val="solid"/>
                      <a:round/>
                      <a:headEnd type="none" w="med" len="med"/>
                      <a:tailEnd type="none" w="med" len="med"/>
                    </a:lnB>
                    <a:solidFill>
                      <a:schemeClr val="bg1">
                        <a:lumMod val="65000"/>
                      </a:schemeClr>
                    </a:solidFill>
                  </a:tcPr>
                </a:tc>
                <a:tc>
                  <a:txBody>
                    <a:bodyPr/>
                    <a:lstStyle/>
                    <a:p>
                      <a:pPr algn="l"/>
                      <a:r>
                        <a:rPr lang="en-US" sz="800" b="1" i="0" cap="all" baseline="0" dirty="0" smtClean="0">
                          <a:solidFill>
                            <a:schemeClr val="tx1"/>
                          </a:solidFill>
                          <a:latin typeface="Arial"/>
                        </a:rPr>
                        <a:t>Percentage of Test</a:t>
                      </a:r>
                      <a:endParaRPr lang="en-US" sz="800" b="1" i="0" cap="all" baseline="0" dirty="0">
                        <a:solidFill>
                          <a:schemeClr val="tx1"/>
                        </a:solidFill>
                        <a:latin typeface="Arial"/>
                      </a:endParaRPr>
                    </a:p>
                  </a:txBody>
                  <a:tcPr marL="36576" marR="36576" marT="27432" marB="27432" anchor="ctr">
                    <a:lnL w="12700" cap="flat" cmpd="sng" algn="ctr">
                      <a:solidFill>
                        <a:schemeClr val="bg1">
                          <a:lumMod val="65000"/>
                        </a:schemeClr>
                      </a:solidFill>
                      <a:prstDash val="solid"/>
                      <a:round/>
                      <a:headEnd type="none" w="med" len="med"/>
                      <a:tailEnd type="none" w="med" len="med"/>
                    </a:lnL>
                    <a:lnT w="12700" cap="flat" cmpd="sng" algn="ctr">
                      <a:solidFill>
                        <a:srgbClr val="FF9012"/>
                      </a:solidFill>
                      <a:prstDash val="solid"/>
                      <a:round/>
                      <a:headEnd type="none" w="med" len="med"/>
                      <a:tailEnd type="none" w="med" len="med"/>
                    </a:lnT>
                    <a:lnB w="12700" cap="flat" cmpd="sng" algn="ctr">
                      <a:solidFill>
                        <a:srgbClr val="FF9012"/>
                      </a:solidFill>
                      <a:prstDash val="solid"/>
                      <a:round/>
                      <a:headEnd type="none" w="med" len="med"/>
                      <a:tailEnd type="none" w="med" len="med"/>
                    </a:lnB>
                    <a:solidFill>
                      <a:schemeClr val="bg1">
                        <a:lumMod val="65000"/>
                      </a:schemeClr>
                    </a:solidFill>
                  </a:tcPr>
                </a:tc>
              </a:tr>
              <a:tr h="198548">
                <a:tc>
                  <a:txBody>
                    <a:bodyPr/>
                    <a:lstStyle/>
                    <a:p>
                      <a:pPr algn="l">
                        <a:buFontTx/>
                        <a:buNone/>
                      </a:pPr>
                      <a:r>
                        <a:rPr lang="en-US" sz="800" b="0" i="0" kern="1200" dirty="0" smtClean="0">
                          <a:solidFill>
                            <a:schemeClr val="tx1"/>
                          </a:solidFill>
                          <a:latin typeface="Arial"/>
                          <a:ea typeface="+mn-ea"/>
                          <a:cs typeface="+mn-cs"/>
                        </a:rPr>
                        <a:t>Time Allotted</a:t>
                      </a:r>
                      <a:endParaRPr lang="en-US" sz="800" b="0" i="0" kern="1200" dirty="0">
                        <a:solidFill>
                          <a:schemeClr val="tx1"/>
                        </a:solidFill>
                        <a:latin typeface="Arial"/>
                        <a:ea typeface="+mn-ea"/>
                        <a:cs typeface="+mn-cs"/>
                      </a:endParaRPr>
                    </a:p>
                  </a:txBody>
                  <a:tcPr marL="36576" marR="36576" marT="27432" marB="27432">
                    <a:lnT w="12700" cap="flat" cmpd="sng" algn="ctr">
                      <a:solidFill>
                        <a:srgbClr val="FF9012"/>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algn="l">
                        <a:buFontTx/>
                        <a:buNone/>
                      </a:pPr>
                      <a:r>
                        <a:rPr lang="en-US" sz="800" b="0" i="0" dirty="0" smtClean="0">
                          <a:solidFill>
                            <a:schemeClr val="tx1"/>
                          </a:solidFill>
                          <a:latin typeface="Arial"/>
                        </a:rPr>
                        <a:t>35 minutes</a:t>
                      </a:r>
                      <a:endParaRPr lang="en-US" sz="800" b="0" i="0" dirty="0">
                        <a:solidFill>
                          <a:schemeClr val="tx1"/>
                        </a:solidFill>
                        <a:latin typeface="Arial"/>
                      </a:endParaRPr>
                    </a:p>
                  </a:txBody>
                  <a:tcPr marL="36576" marR="36576" marT="27432" marB="27432">
                    <a:lnR w="12700" cap="flat" cmpd="sng" algn="ctr">
                      <a:noFill/>
                      <a:prstDash val="solid"/>
                      <a:round/>
                      <a:headEnd type="none" w="med" len="med"/>
                      <a:tailEnd type="none" w="med" len="med"/>
                    </a:lnR>
                    <a:lnT w="12700" cap="flat" cmpd="sng" algn="ctr">
                      <a:solidFill>
                        <a:srgbClr val="FF9012"/>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a:p>
                  </a:txBody>
                  <a:tcPr/>
                </a:tc>
              </a:tr>
              <a:tr h="198548">
                <a:tc>
                  <a:txBody>
                    <a:bodyPr/>
                    <a:lstStyle/>
                    <a:p>
                      <a:pPr marL="0" indent="0" algn="l">
                        <a:buFontTx/>
                        <a:buNone/>
                      </a:pPr>
                      <a:r>
                        <a:rPr lang="en-US" sz="800" b="0" i="0" kern="1200" dirty="0" smtClean="0">
                          <a:solidFill>
                            <a:schemeClr val="tx1"/>
                          </a:solidFill>
                          <a:latin typeface="Arial"/>
                          <a:ea typeface="+mn-ea"/>
                          <a:cs typeface="+mn-cs"/>
                        </a:rPr>
                        <a:t>Passage Word Count</a:t>
                      </a:r>
                    </a:p>
                  </a:txBody>
                  <a:tcPr marL="36576" marR="36576" marT="27432" marB="27432">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marL="0" indent="0" algn="l">
                        <a:buFontTx/>
                        <a:buNone/>
                      </a:pPr>
                      <a:r>
                        <a:rPr lang="en-IN" sz="800" b="0" i="0" dirty="0" smtClean="0">
                          <a:solidFill>
                            <a:schemeClr val="tx1"/>
                          </a:solidFill>
                          <a:latin typeface="Arial"/>
                        </a:rPr>
                        <a:t>1700 words total from 4 passages; 400–450 words per passage</a:t>
                      </a:r>
                      <a:endParaRPr lang="en-US" sz="800" b="0" i="0" dirty="0" smtClean="0">
                        <a:solidFill>
                          <a:schemeClr val="tx1"/>
                        </a:solidFill>
                        <a:latin typeface="Arial"/>
                      </a:endParaRPr>
                    </a:p>
                  </a:txBody>
                  <a:tcPr marL="36576" marR="36576" marT="27432" marB="27432">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a:p>
                  </a:txBody>
                  <a:tcPr/>
                </a:tc>
              </a:tr>
              <a:tr h="198548">
                <a:tc>
                  <a:txBody>
                    <a:bodyPr/>
                    <a:lstStyle/>
                    <a:p>
                      <a:pPr marL="0" indent="0" algn="l">
                        <a:buFontTx/>
                        <a:buNone/>
                      </a:pPr>
                      <a:r>
                        <a:rPr lang="en-US" sz="800" b="0" i="0" kern="1200" dirty="0" smtClean="0">
                          <a:solidFill>
                            <a:schemeClr val="tx1"/>
                          </a:solidFill>
                          <a:latin typeface="Arial"/>
                          <a:ea typeface="+mn-ea"/>
                          <a:cs typeface="+mn-cs"/>
                        </a:rPr>
                        <a:t>Total Questions</a:t>
                      </a:r>
                    </a:p>
                  </a:txBody>
                  <a:tcPr marL="36576" marR="36576" marT="27432" marB="27432">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44 questions</a:t>
                      </a:r>
                    </a:p>
                  </a:txBody>
                  <a:tcPr marL="36576" marR="36576" marT="27432" marB="27432">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100%</a:t>
                      </a:r>
                    </a:p>
                  </a:txBody>
                  <a:tcPr marL="36576" marR="36576" marT="27432" marB="27432">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198548">
                <a:tc>
                  <a:txBody>
                    <a:bodyPr/>
                    <a:lstStyle/>
                    <a:p>
                      <a:pPr marL="0" indent="0" algn="l">
                        <a:buFontTx/>
                        <a:buNone/>
                      </a:pPr>
                      <a:r>
                        <a:rPr lang="en-US" sz="800" b="0" i="0" kern="1200" dirty="0" smtClean="0">
                          <a:solidFill>
                            <a:schemeClr val="tx1"/>
                          </a:solidFill>
                          <a:latin typeface="Arial"/>
                          <a:ea typeface="+mn-ea"/>
                          <a:cs typeface="+mn-cs"/>
                        </a:rPr>
                        <a:t>Multiple Choice (4 options)</a:t>
                      </a:r>
                      <a:endParaRPr lang="en-US" sz="800" b="0" i="0" kern="1200" dirty="0">
                        <a:solidFill>
                          <a:schemeClr val="tx1"/>
                        </a:solidFill>
                        <a:latin typeface="Arial"/>
                        <a:ea typeface="+mn-ea"/>
                        <a:cs typeface="+mn-cs"/>
                      </a:endParaRPr>
                    </a:p>
                  </a:txBody>
                  <a:tcPr marL="36576" marR="36576" marT="27432" marB="27432">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endParaRPr lang="en-US" sz="800" b="0" i="0" dirty="0">
                        <a:solidFill>
                          <a:schemeClr val="tx1"/>
                        </a:solidFill>
                        <a:latin typeface="Arial"/>
                      </a:endParaRPr>
                    </a:p>
                  </a:txBody>
                  <a:tcPr marL="36576" marR="36576" marT="27432" marB="27432">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100%</a:t>
                      </a:r>
                      <a:endParaRPr lang="en-US" sz="800" b="0" i="0" dirty="0">
                        <a:solidFill>
                          <a:schemeClr val="tx1"/>
                        </a:solidFill>
                        <a:latin typeface="Arial"/>
                      </a:endParaRPr>
                    </a:p>
                  </a:txBody>
                  <a:tcPr marL="36576" marR="36576" marT="27432" marB="27432">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198548">
                <a:tc>
                  <a:txBody>
                    <a:bodyPr/>
                    <a:lstStyle/>
                    <a:p>
                      <a:pPr marL="0" indent="0" algn="l">
                        <a:buFontTx/>
                        <a:buNone/>
                      </a:pPr>
                      <a:r>
                        <a:rPr lang="en-US" sz="800" b="0" i="0" kern="1200" dirty="0" smtClean="0">
                          <a:solidFill>
                            <a:schemeClr val="tx1"/>
                          </a:solidFill>
                          <a:latin typeface="Arial"/>
                          <a:ea typeface="+mn-ea"/>
                          <a:cs typeface="+mn-cs"/>
                        </a:rPr>
                        <a:t>Passage Based</a:t>
                      </a:r>
                      <a:endParaRPr lang="en-US" sz="800" b="0" i="0" kern="1200" dirty="0">
                        <a:solidFill>
                          <a:schemeClr val="tx1"/>
                        </a:solidFill>
                        <a:latin typeface="Arial"/>
                        <a:ea typeface="+mn-ea"/>
                        <a:cs typeface="+mn-cs"/>
                      </a:endParaRPr>
                    </a:p>
                  </a:txBody>
                  <a:tcPr marL="36576" marR="36576" marT="27432" marB="27432">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endParaRPr lang="en-US" sz="800" b="0" i="0" dirty="0">
                        <a:solidFill>
                          <a:schemeClr val="tx1"/>
                        </a:solidFill>
                        <a:latin typeface="Arial"/>
                      </a:endParaRPr>
                    </a:p>
                  </a:txBody>
                  <a:tcPr marL="36576" marR="36576" marT="27432" marB="27432">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100%</a:t>
                      </a:r>
                      <a:endParaRPr lang="en-US" sz="800" b="0" i="0" dirty="0">
                        <a:solidFill>
                          <a:schemeClr val="tx1"/>
                        </a:solidFill>
                        <a:latin typeface="Arial"/>
                      </a:endParaRPr>
                    </a:p>
                  </a:txBody>
                  <a:tcPr marL="36576" marR="36576" marT="27432" marB="27432">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198548">
                <a:tc gridSpan="3">
                  <a:txBody>
                    <a:bodyPr/>
                    <a:lstStyle/>
                    <a:p>
                      <a:pPr marL="0" indent="0" algn="l">
                        <a:buFontTx/>
                        <a:buNone/>
                      </a:pPr>
                      <a:r>
                        <a:rPr lang="en-IN" sz="800" b="0" i="0" kern="1200" dirty="0" smtClean="0">
                          <a:solidFill>
                            <a:schemeClr val="tx1"/>
                          </a:solidFill>
                          <a:latin typeface="Arial"/>
                          <a:ea typeface="+mn-ea"/>
                          <a:cs typeface="+mn-cs"/>
                        </a:rPr>
                        <a:t>Contribution of Items to </a:t>
                      </a:r>
                      <a:r>
                        <a:rPr lang="en-IN" sz="800" b="0" i="0" kern="1200" dirty="0" err="1" smtClean="0">
                          <a:solidFill>
                            <a:schemeClr val="tx1"/>
                          </a:solidFill>
                          <a:latin typeface="Arial"/>
                          <a:ea typeface="+mn-ea"/>
                          <a:cs typeface="+mn-cs"/>
                        </a:rPr>
                        <a:t>Subscores</a:t>
                      </a:r>
                      <a:r>
                        <a:rPr lang="en-IN" sz="800" b="0" i="0" kern="1200" dirty="0" smtClean="0">
                          <a:solidFill>
                            <a:schemeClr val="tx1"/>
                          </a:solidFill>
                          <a:latin typeface="Arial"/>
                          <a:ea typeface="+mn-ea"/>
                          <a:cs typeface="+mn-cs"/>
                        </a:rPr>
                        <a:t> and Scores</a:t>
                      </a:r>
                      <a:endParaRPr lang="en-US" sz="800" b="0" i="0" kern="1200" dirty="0">
                        <a:solidFill>
                          <a:schemeClr val="tx1"/>
                        </a:solidFill>
                        <a:latin typeface="Arial"/>
                        <a:ea typeface="+mn-ea"/>
                        <a:cs typeface="+mn-cs"/>
                      </a:endParaRPr>
                    </a:p>
                  </a:txBody>
                  <a:tcPr marL="36576" marR="36576" marT="27432" marB="27432">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marL="0" indent="0" algn="l">
                        <a:buFontTx/>
                        <a:buNone/>
                      </a:pPr>
                      <a:endParaRPr lang="en-US" sz="800" b="1" i="0" dirty="0">
                        <a:solidFill>
                          <a:schemeClr val="tx1"/>
                        </a:solidFill>
                        <a:latin typeface="Arial"/>
                      </a:endParaRPr>
                    </a:p>
                  </a:txBody>
                  <a:tcPr marL="36576" marR="36576" marT="27432" marB="27432">
                    <a:lnR w="12700" cap="flat" cmpd="sng" algn="ctr">
                      <a:solidFill>
                        <a:schemeClr val="bg1"/>
                      </a:solidFill>
                      <a:prstDash val="solid"/>
                      <a:round/>
                      <a:headEnd type="none" w="med" len="med"/>
                      <a:tailEnd type="none" w="med" len="med"/>
                    </a:lnR>
                    <a:solidFill>
                      <a:srgbClr val="BFD8E8">
                        <a:alpha val="60000"/>
                      </a:srgbClr>
                    </a:solidFill>
                  </a:tcPr>
                </a:tc>
                <a:tc hMerge="1">
                  <a:txBody>
                    <a:bodyPr/>
                    <a:lstStyle/>
                    <a:p>
                      <a:endParaRPr lang="en-US"/>
                    </a:p>
                  </a:txBody>
                  <a:tcPr/>
                </a:tc>
              </a:tr>
              <a:tr h="198548">
                <a:tc>
                  <a:txBody>
                    <a:bodyPr/>
                    <a:lstStyle/>
                    <a:p>
                      <a:pPr marL="137160" indent="0" algn="l">
                        <a:buFontTx/>
                        <a:buNone/>
                      </a:pPr>
                      <a:r>
                        <a:rPr lang="en-US" sz="800" b="0" i="0" kern="1200" dirty="0" smtClean="0">
                          <a:solidFill>
                            <a:schemeClr val="tx1"/>
                          </a:solidFill>
                          <a:latin typeface="Arial"/>
                          <a:ea typeface="+mn-ea"/>
                          <a:cs typeface="+mn-cs"/>
                        </a:rPr>
                        <a:t>Expression of Ideas</a:t>
                      </a:r>
                      <a:endParaRPr lang="en-US" sz="800" b="0" i="0" kern="1200" dirty="0">
                        <a:solidFill>
                          <a:schemeClr val="tx1"/>
                        </a:solidFill>
                        <a:latin typeface="Arial"/>
                        <a:ea typeface="+mn-ea"/>
                        <a:cs typeface="+mn-cs"/>
                      </a:endParaRPr>
                    </a:p>
                  </a:txBody>
                  <a:tcPr marL="36576" marR="36576" marT="27432" marB="27432">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24 questions</a:t>
                      </a:r>
                      <a:endParaRPr lang="en-US" sz="800" b="0" i="0" dirty="0">
                        <a:solidFill>
                          <a:schemeClr val="tx1"/>
                        </a:solidFill>
                        <a:latin typeface="Arial"/>
                      </a:endParaRPr>
                    </a:p>
                  </a:txBody>
                  <a:tcPr marL="36576" marR="36576" marT="27432" marB="27432">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55%</a:t>
                      </a:r>
                      <a:endParaRPr lang="en-US" sz="800" b="0" i="0" dirty="0">
                        <a:solidFill>
                          <a:schemeClr val="tx1"/>
                        </a:solidFill>
                        <a:latin typeface="Arial"/>
                      </a:endParaRPr>
                    </a:p>
                  </a:txBody>
                  <a:tcPr marL="36576" marR="36576" marT="27432" marB="27432">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199586">
                <a:tc>
                  <a:txBody>
                    <a:bodyPr/>
                    <a:lstStyle/>
                    <a:p>
                      <a:pPr marL="137160" indent="0" algn="l">
                        <a:buFontTx/>
                        <a:buNone/>
                      </a:pPr>
                      <a:r>
                        <a:rPr lang="en-US" sz="800" b="0" i="0" kern="1200" dirty="0" smtClean="0">
                          <a:solidFill>
                            <a:schemeClr val="tx1"/>
                          </a:solidFill>
                          <a:latin typeface="Arial"/>
                          <a:ea typeface="+mn-ea"/>
                          <a:cs typeface="+mn-cs"/>
                        </a:rPr>
                        <a:t>Standard English Conventions</a:t>
                      </a:r>
                      <a:endParaRPr lang="en-US" sz="800" b="0" i="0" kern="1200" dirty="0">
                        <a:solidFill>
                          <a:schemeClr val="tx1"/>
                        </a:solidFill>
                        <a:latin typeface="Arial"/>
                        <a:ea typeface="+mn-ea"/>
                        <a:cs typeface="+mn-cs"/>
                      </a:endParaRPr>
                    </a:p>
                  </a:txBody>
                  <a:tcPr marL="36576" marR="36576" marT="27432" marB="27432">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20 questions</a:t>
                      </a:r>
                      <a:endParaRPr lang="en-US" sz="800" b="0" i="0" dirty="0">
                        <a:solidFill>
                          <a:schemeClr val="tx1"/>
                        </a:solidFill>
                        <a:latin typeface="Arial"/>
                      </a:endParaRPr>
                    </a:p>
                  </a:txBody>
                  <a:tcPr marL="36576" marR="36576" marT="27432" marB="27432">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45%</a:t>
                      </a:r>
                      <a:endParaRPr lang="en-US" sz="800" b="0" i="0" dirty="0">
                        <a:solidFill>
                          <a:schemeClr val="tx1"/>
                        </a:solidFill>
                        <a:latin typeface="Arial"/>
                      </a:endParaRPr>
                    </a:p>
                  </a:txBody>
                  <a:tcPr marL="36576" marR="36576" marT="27432" marB="27432">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335477">
                <a:tc>
                  <a:txBody>
                    <a:bodyPr/>
                    <a:lstStyle/>
                    <a:p>
                      <a:pPr marL="137160" indent="0" algn="l">
                        <a:buFontTx/>
                        <a:buNone/>
                      </a:pPr>
                      <a:r>
                        <a:rPr lang="en-IN" sz="800" b="0" i="0" kern="1200" dirty="0" smtClean="0">
                          <a:solidFill>
                            <a:schemeClr val="tx1"/>
                          </a:solidFill>
                          <a:latin typeface="Arial"/>
                          <a:ea typeface="+mn-ea"/>
                          <a:cs typeface="+mn-cs"/>
                        </a:rPr>
                        <a:t>Words in Context</a:t>
                      </a:r>
                    </a:p>
                    <a:p>
                      <a:pPr marL="137160" indent="0" algn="l">
                        <a:buFontTx/>
                        <a:buNone/>
                      </a:pPr>
                      <a:r>
                        <a:rPr lang="en-IN" sz="800" b="0" i="0" kern="1200" dirty="0" smtClean="0">
                          <a:solidFill>
                            <a:schemeClr val="tx1"/>
                          </a:solidFill>
                          <a:latin typeface="Arial"/>
                          <a:ea typeface="+mn-ea"/>
                          <a:cs typeface="+mn-cs"/>
                        </a:rPr>
                        <a:t>(Across Reading and Writing and Language Tests)</a:t>
                      </a:r>
                    </a:p>
                  </a:txBody>
                  <a:tcPr marL="36576" marR="36576" marT="27432" marB="27432">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fr-FR" sz="800" b="0" i="0" dirty="0" smtClean="0">
                          <a:solidFill>
                            <a:schemeClr val="tx1"/>
                          </a:solidFill>
                          <a:latin typeface="Arial"/>
                        </a:rPr>
                        <a:t>8 questions</a:t>
                      </a:r>
                    </a:p>
                    <a:p>
                      <a:pPr marL="0" indent="0" algn="l">
                        <a:buFontTx/>
                        <a:buNone/>
                      </a:pPr>
                      <a:r>
                        <a:rPr lang="fr-FR" sz="800" b="0" i="0" dirty="0" smtClean="0">
                          <a:solidFill>
                            <a:schemeClr val="tx1"/>
                          </a:solidFill>
                          <a:latin typeface="Arial"/>
                        </a:rPr>
                        <a:t>(2 questions per passage)</a:t>
                      </a:r>
                    </a:p>
                  </a:txBody>
                  <a:tcPr marL="36576" marR="36576" marT="27432" marB="27432">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18%</a:t>
                      </a:r>
                      <a:endParaRPr lang="en-US" sz="800" b="0" i="0" dirty="0">
                        <a:solidFill>
                          <a:schemeClr val="tx1"/>
                        </a:solidFill>
                        <a:latin typeface="Arial"/>
                      </a:endParaRPr>
                    </a:p>
                  </a:txBody>
                  <a:tcPr marL="36576" marR="36576" marT="27432" marB="27432">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335477">
                <a:tc>
                  <a:txBody>
                    <a:bodyPr/>
                    <a:lstStyle/>
                    <a:p>
                      <a:pPr marL="137160" indent="0" algn="l">
                        <a:buFontTx/>
                        <a:buNone/>
                      </a:pPr>
                      <a:r>
                        <a:rPr lang="en-IN" sz="800" b="0" i="0" kern="1200" dirty="0" smtClean="0">
                          <a:solidFill>
                            <a:schemeClr val="tx1"/>
                          </a:solidFill>
                          <a:latin typeface="Arial"/>
                          <a:ea typeface="+mn-ea"/>
                          <a:cs typeface="+mn-cs"/>
                        </a:rPr>
                        <a:t>Command of Evidence</a:t>
                      </a:r>
                    </a:p>
                    <a:p>
                      <a:pPr marL="137160" indent="0" algn="l">
                        <a:buFontTx/>
                        <a:buNone/>
                      </a:pPr>
                      <a:r>
                        <a:rPr lang="en-IN" sz="800" b="0" i="0" kern="1200" dirty="0" smtClean="0">
                          <a:solidFill>
                            <a:schemeClr val="tx1"/>
                          </a:solidFill>
                          <a:latin typeface="Arial"/>
                          <a:ea typeface="+mn-ea"/>
                          <a:cs typeface="+mn-cs"/>
                        </a:rPr>
                        <a:t>(Across Reading and Writing and Language Tests)</a:t>
                      </a:r>
                    </a:p>
                  </a:txBody>
                  <a:tcPr marL="36576" marR="36576" marT="27432" marB="27432">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fr-FR" sz="800" b="0" i="0" dirty="0" smtClean="0">
                          <a:solidFill>
                            <a:schemeClr val="tx1"/>
                          </a:solidFill>
                          <a:latin typeface="Arial"/>
                        </a:rPr>
                        <a:t>8 questions</a:t>
                      </a:r>
                    </a:p>
                    <a:p>
                      <a:pPr marL="0" indent="0" algn="l">
                        <a:buFontTx/>
                        <a:buNone/>
                      </a:pPr>
                      <a:r>
                        <a:rPr lang="fr-FR" sz="800" b="0" i="0" dirty="0" smtClean="0">
                          <a:solidFill>
                            <a:schemeClr val="tx1"/>
                          </a:solidFill>
                          <a:latin typeface="Arial"/>
                        </a:rPr>
                        <a:t>(2 questions per passage)</a:t>
                      </a:r>
                    </a:p>
                  </a:txBody>
                  <a:tcPr marL="36576" marR="36576" marT="27432" marB="27432">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18%</a:t>
                      </a:r>
                      <a:endParaRPr lang="en-US" sz="800" b="0" i="0" dirty="0">
                        <a:solidFill>
                          <a:schemeClr val="tx1"/>
                        </a:solidFill>
                        <a:latin typeface="Arial"/>
                      </a:endParaRPr>
                    </a:p>
                  </a:txBody>
                  <a:tcPr marL="36576" marR="36576" marT="27432" marB="27432">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335477">
                <a:tc>
                  <a:txBody>
                    <a:bodyPr/>
                    <a:lstStyle/>
                    <a:p>
                      <a:pPr marL="137160" indent="0" algn="l">
                        <a:buFontTx/>
                        <a:buNone/>
                      </a:pPr>
                      <a:r>
                        <a:rPr lang="en-IN" sz="800" b="0" i="0" kern="1200" dirty="0" smtClean="0">
                          <a:solidFill>
                            <a:schemeClr val="tx1"/>
                          </a:solidFill>
                          <a:latin typeface="Arial"/>
                          <a:ea typeface="+mn-ea"/>
                          <a:cs typeface="+mn-cs"/>
                        </a:rPr>
                        <a:t>Analysis in History/Social Studies</a:t>
                      </a:r>
                    </a:p>
                    <a:p>
                      <a:pPr marL="137160" indent="0" algn="l">
                        <a:buFontTx/>
                        <a:buNone/>
                      </a:pPr>
                      <a:r>
                        <a:rPr lang="en-IN" sz="800" b="0" i="0" kern="1200" dirty="0" smtClean="0">
                          <a:solidFill>
                            <a:schemeClr val="tx1"/>
                          </a:solidFill>
                          <a:latin typeface="Arial"/>
                          <a:ea typeface="+mn-ea"/>
                          <a:cs typeface="+mn-cs"/>
                        </a:rPr>
                        <a:t>(Across Math, Reading, and Writing and Language Tests)</a:t>
                      </a:r>
                    </a:p>
                  </a:txBody>
                  <a:tcPr marL="36576" marR="36576" marT="27432" marB="27432">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IN" sz="800" b="0" i="0" dirty="0" smtClean="0">
                          <a:solidFill>
                            <a:schemeClr val="tx1"/>
                          </a:solidFill>
                          <a:latin typeface="Arial"/>
                        </a:rPr>
                        <a:t>6 questions (all Expression of Ideas questions in history/social studies)</a:t>
                      </a:r>
                      <a:endParaRPr lang="en-US" sz="800" b="0" i="0" dirty="0">
                        <a:solidFill>
                          <a:schemeClr val="tx1"/>
                        </a:solidFill>
                        <a:latin typeface="Arial"/>
                      </a:endParaRPr>
                    </a:p>
                  </a:txBody>
                  <a:tcPr marL="36576" marR="36576" marT="27432" marB="27432">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14%</a:t>
                      </a:r>
                      <a:endParaRPr lang="en-US" sz="800" b="0" i="0" dirty="0">
                        <a:solidFill>
                          <a:schemeClr val="tx1"/>
                        </a:solidFill>
                        <a:latin typeface="Arial"/>
                      </a:endParaRPr>
                    </a:p>
                  </a:txBody>
                  <a:tcPr marL="36576" marR="36576" marT="27432" marB="27432">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335477">
                <a:tc>
                  <a:txBody>
                    <a:bodyPr/>
                    <a:lstStyle/>
                    <a:p>
                      <a:pPr marL="137160" indent="0" algn="l">
                        <a:buFontTx/>
                        <a:buNone/>
                      </a:pPr>
                      <a:r>
                        <a:rPr lang="en-IN" sz="800" b="0" i="0" kern="1200" dirty="0" smtClean="0">
                          <a:solidFill>
                            <a:schemeClr val="tx1"/>
                          </a:solidFill>
                          <a:latin typeface="Arial"/>
                          <a:ea typeface="+mn-ea"/>
                          <a:cs typeface="+mn-cs"/>
                        </a:rPr>
                        <a:t>Analysis in Science</a:t>
                      </a:r>
                    </a:p>
                    <a:p>
                      <a:pPr marL="137160" indent="0" algn="l">
                        <a:buFontTx/>
                        <a:buNone/>
                      </a:pPr>
                      <a:r>
                        <a:rPr lang="en-IN" sz="800" b="0" i="0" kern="1200" dirty="0" smtClean="0">
                          <a:solidFill>
                            <a:schemeClr val="tx1"/>
                          </a:solidFill>
                          <a:latin typeface="Arial"/>
                          <a:ea typeface="+mn-ea"/>
                          <a:cs typeface="+mn-cs"/>
                        </a:rPr>
                        <a:t>(Across Math, Reading, and Writing and Language Tests)</a:t>
                      </a:r>
                    </a:p>
                  </a:txBody>
                  <a:tcPr marL="36576" marR="36576" marT="27432" marB="27432">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IN" sz="800" b="0" i="0" dirty="0" smtClean="0">
                          <a:solidFill>
                            <a:schemeClr val="tx1"/>
                          </a:solidFill>
                          <a:latin typeface="Arial"/>
                        </a:rPr>
                        <a:t>6 questions (all Expression of Ideas questions in science)</a:t>
                      </a:r>
                      <a:endParaRPr lang="en-US" sz="800" b="0" i="0" dirty="0">
                        <a:solidFill>
                          <a:schemeClr val="tx1"/>
                        </a:solidFill>
                        <a:latin typeface="Arial"/>
                      </a:endParaRPr>
                    </a:p>
                  </a:txBody>
                  <a:tcPr marL="36576" marR="36576" marT="27432" marB="27432">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14%</a:t>
                      </a:r>
                      <a:endParaRPr lang="en-US" sz="800" b="0" i="0" dirty="0">
                        <a:solidFill>
                          <a:schemeClr val="tx1"/>
                        </a:solidFill>
                        <a:latin typeface="Arial"/>
                      </a:endParaRPr>
                    </a:p>
                  </a:txBody>
                  <a:tcPr marL="36576" marR="36576" marT="27432" marB="27432">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198548">
                <a:tc gridSpan="3">
                  <a:txBody>
                    <a:bodyPr/>
                    <a:lstStyle/>
                    <a:p>
                      <a:pPr marL="0" indent="0" algn="l">
                        <a:buFontTx/>
                        <a:buNone/>
                      </a:pPr>
                      <a:r>
                        <a:rPr lang="en-IN" sz="800" b="0" i="0" kern="1200" dirty="0" smtClean="0">
                          <a:solidFill>
                            <a:schemeClr val="tx1"/>
                          </a:solidFill>
                          <a:latin typeface="Arial"/>
                          <a:ea typeface="+mn-ea"/>
                          <a:cs typeface="+mn-cs"/>
                        </a:rPr>
                        <a:t>Passage Contents</a:t>
                      </a:r>
                      <a:endParaRPr lang="en-US" sz="800" b="0" i="0" kern="1200" dirty="0">
                        <a:solidFill>
                          <a:schemeClr val="tx1"/>
                        </a:solidFill>
                        <a:latin typeface="Arial"/>
                        <a:ea typeface="+mn-ea"/>
                        <a:cs typeface="+mn-cs"/>
                      </a:endParaRPr>
                    </a:p>
                  </a:txBody>
                  <a:tcPr marL="36576" marR="36576" marT="27432" marB="27432">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marL="0" indent="0" algn="l">
                        <a:buFontTx/>
                        <a:buNone/>
                      </a:pPr>
                      <a:endParaRPr lang="en-US" sz="800" b="1" i="0" dirty="0">
                        <a:solidFill>
                          <a:schemeClr val="tx1"/>
                        </a:solidFill>
                        <a:latin typeface="Arial"/>
                      </a:endParaRPr>
                    </a:p>
                  </a:txBody>
                  <a:tcPr marL="36576" marR="36576" marT="27432" marB="27432">
                    <a:lnR w="12700" cap="flat" cmpd="sng" algn="ctr">
                      <a:solidFill>
                        <a:schemeClr val="bg1"/>
                      </a:solidFill>
                      <a:prstDash val="solid"/>
                      <a:round/>
                      <a:headEnd type="none" w="med" len="med"/>
                      <a:tailEnd type="none" w="med" len="med"/>
                    </a:lnR>
                    <a:solidFill>
                      <a:srgbClr val="BFD8E8">
                        <a:alpha val="60000"/>
                      </a:srgbClr>
                    </a:solidFill>
                  </a:tcPr>
                </a:tc>
                <a:tc hMerge="1">
                  <a:txBody>
                    <a:bodyPr/>
                    <a:lstStyle/>
                    <a:p>
                      <a:endParaRPr lang="en-US"/>
                    </a:p>
                  </a:txBody>
                  <a:tcPr/>
                </a:tc>
              </a:tr>
              <a:tr h="198548">
                <a:tc>
                  <a:txBody>
                    <a:bodyPr/>
                    <a:lstStyle/>
                    <a:p>
                      <a:pPr marL="137160" indent="0" algn="l">
                        <a:buFontTx/>
                        <a:buNone/>
                      </a:pPr>
                      <a:r>
                        <a:rPr lang="en-US" sz="800" b="0" i="0" kern="1200" dirty="0" smtClean="0">
                          <a:solidFill>
                            <a:schemeClr val="tx1"/>
                          </a:solidFill>
                          <a:latin typeface="Arial"/>
                          <a:ea typeface="+mn-ea"/>
                          <a:cs typeface="+mn-cs"/>
                        </a:rPr>
                        <a:t>Careers</a:t>
                      </a:r>
                      <a:endParaRPr lang="en-US" sz="800" b="0" i="0" kern="1200" dirty="0">
                        <a:solidFill>
                          <a:schemeClr val="tx1"/>
                        </a:solidFill>
                        <a:latin typeface="Arial"/>
                        <a:ea typeface="+mn-ea"/>
                        <a:cs typeface="+mn-cs"/>
                      </a:endParaRPr>
                    </a:p>
                  </a:txBody>
                  <a:tcPr marL="36576" marR="36576" marT="27432" marB="27432">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1 passage; 11 questions</a:t>
                      </a:r>
                      <a:endParaRPr lang="en-US" sz="800" b="0" i="0" dirty="0">
                        <a:solidFill>
                          <a:schemeClr val="tx1"/>
                        </a:solidFill>
                        <a:latin typeface="Arial"/>
                      </a:endParaRPr>
                    </a:p>
                  </a:txBody>
                  <a:tcPr marL="36576" marR="36576" marT="27432" marB="27432">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25%</a:t>
                      </a:r>
                      <a:endParaRPr lang="en-US" sz="800" b="0" i="0" dirty="0">
                        <a:solidFill>
                          <a:schemeClr val="tx1"/>
                        </a:solidFill>
                        <a:latin typeface="Arial"/>
                      </a:endParaRPr>
                    </a:p>
                  </a:txBody>
                  <a:tcPr marL="36576" marR="36576" marT="27432" marB="27432">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198548">
                <a:tc>
                  <a:txBody>
                    <a:bodyPr/>
                    <a:lstStyle/>
                    <a:p>
                      <a:pPr marL="137160" indent="0" algn="l">
                        <a:buFontTx/>
                        <a:buNone/>
                      </a:pPr>
                      <a:r>
                        <a:rPr lang="en-US" sz="800" b="0" i="0" kern="1200" dirty="0" smtClean="0">
                          <a:solidFill>
                            <a:schemeClr val="tx1"/>
                          </a:solidFill>
                          <a:latin typeface="Arial"/>
                          <a:ea typeface="+mn-ea"/>
                          <a:cs typeface="+mn-cs"/>
                        </a:rPr>
                        <a:t>History/Social Studies</a:t>
                      </a:r>
                      <a:endParaRPr lang="en-US" sz="800" b="0" i="0" kern="1200" dirty="0">
                        <a:solidFill>
                          <a:schemeClr val="tx1"/>
                        </a:solidFill>
                        <a:latin typeface="Arial"/>
                        <a:ea typeface="+mn-ea"/>
                        <a:cs typeface="+mn-cs"/>
                      </a:endParaRPr>
                    </a:p>
                  </a:txBody>
                  <a:tcPr marL="36576" marR="36576" marT="27432" marB="27432">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1 passage; 11 questions</a:t>
                      </a:r>
                      <a:endParaRPr lang="en-US" sz="800" b="0" i="0" dirty="0">
                        <a:solidFill>
                          <a:schemeClr val="tx1"/>
                        </a:solidFill>
                        <a:latin typeface="Arial"/>
                      </a:endParaRPr>
                    </a:p>
                  </a:txBody>
                  <a:tcPr marL="36576" marR="36576" marT="27432" marB="27432">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25%</a:t>
                      </a:r>
                      <a:endParaRPr lang="en-US" sz="800" b="0" i="0" dirty="0">
                        <a:solidFill>
                          <a:schemeClr val="tx1"/>
                        </a:solidFill>
                        <a:latin typeface="Arial"/>
                      </a:endParaRPr>
                    </a:p>
                  </a:txBody>
                  <a:tcPr marL="36576" marR="36576" marT="27432" marB="27432">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198548">
                <a:tc>
                  <a:txBody>
                    <a:bodyPr/>
                    <a:lstStyle/>
                    <a:p>
                      <a:pPr marL="137160" indent="0" algn="l">
                        <a:buFontTx/>
                        <a:buNone/>
                      </a:pPr>
                      <a:r>
                        <a:rPr lang="en-US" sz="800" b="0" i="0" kern="1200" dirty="0" smtClean="0">
                          <a:solidFill>
                            <a:schemeClr val="tx1"/>
                          </a:solidFill>
                          <a:latin typeface="Arial"/>
                          <a:ea typeface="+mn-ea"/>
                          <a:cs typeface="+mn-cs"/>
                        </a:rPr>
                        <a:t>Humanities</a:t>
                      </a:r>
                      <a:endParaRPr lang="en-US" sz="800" b="0" i="0" kern="1200" dirty="0">
                        <a:solidFill>
                          <a:schemeClr val="tx1"/>
                        </a:solidFill>
                        <a:latin typeface="Arial"/>
                        <a:ea typeface="+mn-ea"/>
                        <a:cs typeface="+mn-cs"/>
                      </a:endParaRPr>
                    </a:p>
                  </a:txBody>
                  <a:tcPr marL="36576" marR="36576" marT="27432" marB="27432">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1 passage; 11 questions</a:t>
                      </a:r>
                      <a:endParaRPr lang="en-US" sz="800" b="0" i="0" dirty="0">
                        <a:solidFill>
                          <a:schemeClr val="tx1"/>
                        </a:solidFill>
                        <a:latin typeface="Arial"/>
                      </a:endParaRPr>
                    </a:p>
                  </a:txBody>
                  <a:tcPr marL="36576" marR="36576" marT="27432" marB="27432">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25%</a:t>
                      </a:r>
                      <a:endParaRPr lang="en-US" sz="800" b="0" i="0" dirty="0">
                        <a:solidFill>
                          <a:schemeClr val="tx1"/>
                        </a:solidFill>
                        <a:latin typeface="Arial"/>
                      </a:endParaRPr>
                    </a:p>
                  </a:txBody>
                  <a:tcPr marL="36576" marR="36576" marT="27432" marB="27432">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198548">
                <a:tc>
                  <a:txBody>
                    <a:bodyPr/>
                    <a:lstStyle/>
                    <a:p>
                      <a:pPr marL="137160" indent="0" algn="l">
                        <a:buFontTx/>
                        <a:buNone/>
                      </a:pPr>
                      <a:r>
                        <a:rPr lang="en-US" sz="800" b="0" i="0" kern="1200" dirty="0" smtClean="0">
                          <a:solidFill>
                            <a:schemeClr val="tx1"/>
                          </a:solidFill>
                          <a:latin typeface="Arial"/>
                          <a:ea typeface="+mn-ea"/>
                          <a:cs typeface="+mn-cs"/>
                        </a:rPr>
                        <a:t>Science </a:t>
                      </a:r>
                      <a:endParaRPr lang="en-US" sz="800" b="0" i="0" kern="1200" dirty="0">
                        <a:solidFill>
                          <a:schemeClr val="tx1"/>
                        </a:solidFill>
                        <a:latin typeface="Arial"/>
                        <a:ea typeface="+mn-ea"/>
                        <a:cs typeface="+mn-cs"/>
                      </a:endParaRPr>
                    </a:p>
                  </a:txBody>
                  <a:tcPr marL="36576" marR="36576" marT="27432" marB="27432">
                    <a:lnT w="6350" cap="flat" cmpd="sng" algn="ctr">
                      <a:solidFill>
                        <a:schemeClr val="bg1">
                          <a:lumMod val="50000"/>
                        </a:schemeClr>
                      </a:solidFill>
                      <a:prstDash val="solid"/>
                      <a:round/>
                      <a:headEnd type="none" w="med" len="med"/>
                      <a:tailEnd type="none" w="med" len="med"/>
                    </a:lnT>
                    <a:lnB w="12700" cap="flat" cmpd="sng" algn="ctr">
                      <a:solidFill>
                        <a:srgbClr val="FF9012"/>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1 passage; 11 questions</a:t>
                      </a:r>
                      <a:endParaRPr lang="en-US" sz="800" b="0" i="0" dirty="0">
                        <a:solidFill>
                          <a:schemeClr val="tx1"/>
                        </a:solidFill>
                        <a:latin typeface="Arial"/>
                      </a:endParaRPr>
                    </a:p>
                  </a:txBody>
                  <a:tcPr marL="36576" marR="36576" marT="27432" marB="27432">
                    <a:lnR w="1270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rgbClr val="FF9012"/>
                      </a:solidFill>
                      <a:prstDash val="solid"/>
                      <a:round/>
                      <a:headEnd type="none" w="med" len="med"/>
                      <a:tailEnd type="none" w="med" len="med"/>
                    </a:lnB>
                    <a:solidFill>
                      <a:schemeClr val="bg1"/>
                    </a:solidFill>
                  </a:tcPr>
                </a:tc>
                <a:tc>
                  <a:txBody>
                    <a:bodyPr/>
                    <a:lstStyle/>
                    <a:p>
                      <a:pPr marL="0" indent="0" algn="l">
                        <a:buFontTx/>
                        <a:buNone/>
                      </a:pPr>
                      <a:r>
                        <a:rPr lang="en-US" sz="800" b="0" i="0" dirty="0" smtClean="0">
                          <a:solidFill>
                            <a:schemeClr val="tx1"/>
                          </a:solidFill>
                          <a:latin typeface="Arial"/>
                        </a:rPr>
                        <a:t>25%</a:t>
                      </a:r>
                      <a:endParaRPr lang="en-US" sz="800" b="0" i="0" dirty="0">
                        <a:solidFill>
                          <a:schemeClr val="tx1"/>
                        </a:solidFill>
                        <a:latin typeface="Arial"/>
                      </a:endParaRPr>
                    </a:p>
                  </a:txBody>
                  <a:tcPr marL="36576" marR="36576" marT="27432" marB="27432">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rgbClr val="FF9012"/>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70865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03169" y="1512249"/>
            <a:ext cx="7766131" cy="3772472"/>
          </a:xfrm>
        </p:spPr>
        <p:txBody>
          <a:bodyPr>
            <a:noAutofit/>
          </a:bodyPr>
          <a:lstStyle/>
          <a:p>
            <a:pPr marL="0" indent="0">
              <a:spcBef>
                <a:spcPts val="800"/>
              </a:spcBef>
              <a:buNone/>
            </a:pPr>
            <a:endParaRPr lang="en-US" sz="2100" dirty="0" smtClean="0">
              <a:solidFill>
                <a:srgbClr val="FF9012"/>
              </a:solidFill>
            </a:endParaRPr>
          </a:p>
          <a:p>
            <a:pPr marL="0" indent="0">
              <a:spcBef>
                <a:spcPts val="800"/>
              </a:spcBef>
              <a:buNone/>
            </a:pPr>
            <a:r>
              <a:rPr lang="en-US" sz="2100" dirty="0" smtClean="0">
                <a:solidFill>
                  <a:srgbClr val="FF9012"/>
                </a:solidFill>
              </a:rPr>
              <a:t>Writing </a:t>
            </a:r>
            <a:r>
              <a:rPr lang="en-US" sz="2100" dirty="0">
                <a:solidFill>
                  <a:srgbClr val="FF9012"/>
                </a:solidFill>
              </a:rPr>
              <a:t>and Language Test</a:t>
            </a:r>
          </a:p>
        </p:txBody>
      </p:sp>
      <p:sp>
        <p:nvSpPr>
          <p:cNvPr id="6" name="Slide Number Placeholder 5"/>
          <p:cNvSpPr>
            <a:spLocks noGrp="1"/>
          </p:cNvSpPr>
          <p:nvPr>
            <p:ph type="sldNum" sz="quarter" idx="12"/>
          </p:nvPr>
        </p:nvSpPr>
        <p:spPr/>
        <p:txBody>
          <a:bodyPr/>
          <a:lstStyle/>
          <a:p>
            <a:fld id="{DF625FB1-CAA2-1745-BF48-B99B069FDFDF}" type="slidenum">
              <a:rPr lang="en-US" smtClean="0"/>
              <a:pPr/>
              <a:t>36</a:t>
            </a:fld>
            <a:endParaRPr lang="en-US" dirty="0"/>
          </a:p>
        </p:txBody>
      </p:sp>
      <p:sp>
        <p:nvSpPr>
          <p:cNvPr id="3" name="Title 2"/>
          <p:cNvSpPr>
            <a:spLocks noGrp="1"/>
          </p:cNvSpPr>
          <p:nvPr>
            <p:ph type="title"/>
          </p:nvPr>
        </p:nvSpPr>
        <p:spPr>
          <a:xfrm>
            <a:off x="603168" y="313900"/>
            <a:ext cx="7766132" cy="1667630"/>
          </a:xfrm>
          <a:prstGeom prst="rect">
            <a:avLst/>
          </a:prstGeom>
        </p:spPr>
        <p:txBody>
          <a:bodyPr>
            <a:normAutofit fontScale="90000"/>
          </a:bodyPr>
          <a:lstStyle/>
          <a:p>
            <a:pPr>
              <a:spcBef>
                <a:spcPts val="1800"/>
              </a:spcBef>
            </a:pPr>
            <a:r>
              <a:rPr lang="en-IN" sz="3600" dirty="0"/>
              <a:t>Expression of Ideas </a:t>
            </a:r>
            <a:r>
              <a:rPr lang="en-IN" sz="3600" dirty="0" smtClean="0"/>
              <a:t>and</a:t>
            </a:r>
            <a:br>
              <a:rPr lang="en-IN" sz="3600" dirty="0" smtClean="0"/>
            </a:br>
            <a:r>
              <a:rPr lang="en-IN" sz="3600" dirty="0" smtClean="0"/>
              <a:t>Standard </a:t>
            </a:r>
            <a:r>
              <a:rPr lang="en-IN" sz="3600" dirty="0"/>
              <a:t>English </a:t>
            </a:r>
            <a:r>
              <a:rPr lang="en-IN" sz="3600" dirty="0" smtClean="0"/>
              <a:t>Conventions</a:t>
            </a:r>
            <a:r>
              <a:rPr lang="en-US" dirty="0" smtClean="0"/>
              <a:t/>
            </a:r>
            <a:br>
              <a:rPr lang="en-US" dirty="0" smtClean="0"/>
            </a:br>
            <a:endParaRPr lang="en-US" dirty="0"/>
          </a:p>
        </p:txBody>
      </p:sp>
      <p:pic>
        <p:nvPicPr>
          <p:cNvPr id="4" name="Picture 3"/>
          <p:cNvPicPr>
            <a:picLocks noChangeAspect="1"/>
          </p:cNvPicPr>
          <p:nvPr/>
        </p:nvPicPr>
        <p:blipFill>
          <a:blip r:embed="rId3"/>
          <a:stretch>
            <a:fillRect/>
          </a:stretch>
        </p:blipFill>
        <p:spPr>
          <a:xfrm>
            <a:off x="2536472" y="2843982"/>
            <a:ext cx="4272877" cy="3204658"/>
          </a:xfrm>
          <a:prstGeom prst="rect">
            <a:avLst/>
          </a:prstGeom>
        </p:spPr>
      </p:pic>
    </p:spTree>
    <p:extLst>
      <p:ext uri="{BB962C8B-B14F-4D97-AF65-F5344CB8AC3E}">
        <p14:creationId xmlns:p14="http://schemas.microsoft.com/office/powerpoint/2010/main" val="245695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sz="half" idx="2"/>
          </p:nvPr>
        </p:nvSpPr>
        <p:spPr>
          <a:xfrm>
            <a:off x="603169" y="1456802"/>
            <a:ext cx="7766131" cy="4518065"/>
          </a:xfrm>
        </p:spPr>
        <p:txBody>
          <a:bodyPr>
            <a:noAutofit/>
          </a:bodyPr>
          <a:lstStyle/>
          <a:p>
            <a:pPr>
              <a:spcBef>
                <a:spcPts val="600"/>
              </a:spcBef>
              <a:buSzPct val="100000"/>
            </a:pPr>
            <a:endParaRPr lang="en-IN" dirty="0" smtClean="0"/>
          </a:p>
          <a:p>
            <a:pPr>
              <a:spcBef>
                <a:spcPts val="600"/>
              </a:spcBef>
              <a:buSzPct val="100000"/>
            </a:pPr>
            <a:r>
              <a:rPr lang="en-IN" dirty="0" smtClean="0"/>
              <a:t>Students </a:t>
            </a:r>
            <a:r>
              <a:rPr lang="en-IN" dirty="0"/>
              <a:t>will revise and edit extended texts across a range of academic and career-related subjects </a:t>
            </a:r>
          </a:p>
          <a:p>
            <a:pPr marL="566928">
              <a:spcBef>
                <a:spcPts val="600"/>
              </a:spcBef>
              <a:buSzPct val="100000"/>
              <a:buFont typeface="Times New Roman" pitchFamily="18" charset="0"/>
              <a:buChar char="­"/>
            </a:pPr>
            <a:r>
              <a:rPr lang="en-IN" sz="1500" dirty="0"/>
              <a:t>show facility with a core set of grammar, usage, and punctuation </a:t>
            </a:r>
            <a:r>
              <a:rPr lang="en-IN" sz="1500" dirty="0" smtClean="0"/>
              <a:t>conventions</a:t>
            </a:r>
            <a:r>
              <a:rPr lang="en-IN" dirty="0" smtClean="0"/>
              <a:t> </a:t>
            </a:r>
            <a:endParaRPr lang="en-IN" dirty="0"/>
          </a:p>
          <a:p>
            <a:pPr>
              <a:spcBef>
                <a:spcPts val="600"/>
              </a:spcBef>
              <a:buSzPct val="100000"/>
            </a:pPr>
            <a:r>
              <a:rPr lang="en-IN" dirty="0"/>
              <a:t>Questions focus on revision of text:</a:t>
            </a:r>
          </a:p>
          <a:p>
            <a:pPr marL="566928">
              <a:spcBef>
                <a:spcPts val="600"/>
              </a:spcBef>
              <a:buFont typeface="Times New Roman" pitchFamily="18" charset="0"/>
              <a:buChar char="­"/>
            </a:pPr>
            <a:r>
              <a:rPr lang="en-IN" sz="1500" dirty="0"/>
              <a:t>topic development</a:t>
            </a:r>
          </a:p>
          <a:p>
            <a:pPr marL="566928">
              <a:spcBef>
                <a:spcPts val="600"/>
              </a:spcBef>
              <a:buFont typeface="Times New Roman" pitchFamily="18" charset="0"/>
              <a:buChar char="­"/>
            </a:pPr>
            <a:r>
              <a:rPr lang="en-IN" sz="1500" dirty="0"/>
              <a:t>accuracy (consistency between text and graphic[s])</a:t>
            </a:r>
          </a:p>
          <a:p>
            <a:pPr marL="566928">
              <a:spcBef>
                <a:spcPts val="600"/>
              </a:spcBef>
              <a:buFont typeface="Times New Roman" pitchFamily="18" charset="0"/>
              <a:buChar char="­"/>
            </a:pPr>
            <a:r>
              <a:rPr lang="en-IN" sz="1500" dirty="0"/>
              <a:t>logic</a:t>
            </a:r>
          </a:p>
          <a:p>
            <a:pPr marL="566928">
              <a:spcBef>
                <a:spcPts val="600"/>
              </a:spcBef>
              <a:buFont typeface="Times New Roman" pitchFamily="18" charset="0"/>
              <a:buChar char="­"/>
            </a:pPr>
            <a:r>
              <a:rPr lang="en-IN" sz="1500" dirty="0"/>
              <a:t>cohesion</a:t>
            </a:r>
          </a:p>
          <a:p>
            <a:pPr marL="566928">
              <a:spcBef>
                <a:spcPts val="600"/>
              </a:spcBef>
              <a:buFont typeface="Times New Roman" pitchFamily="18" charset="0"/>
              <a:buChar char="­"/>
            </a:pPr>
            <a:r>
              <a:rPr lang="en-IN" sz="1500" dirty="0"/>
              <a:t>rhetorically effective use of language.</a:t>
            </a:r>
          </a:p>
          <a:p>
            <a:pPr>
              <a:spcBef>
                <a:spcPts val="600"/>
              </a:spcBef>
              <a:buSzPct val="100000"/>
            </a:pPr>
            <a:r>
              <a:rPr lang="en-IN" dirty="0"/>
              <a:t>Some Passages are based in science and history/social studies</a:t>
            </a:r>
          </a:p>
          <a:p>
            <a:pPr marL="566928">
              <a:spcBef>
                <a:spcPts val="600"/>
              </a:spcBef>
              <a:buFont typeface="Times New Roman" pitchFamily="18" charset="0"/>
              <a:buChar char="­"/>
            </a:pPr>
            <a:r>
              <a:rPr lang="en-IN" sz="1500" dirty="0"/>
              <a:t>These passages </a:t>
            </a:r>
            <a:r>
              <a:rPr lang="en-IN" sz="1500" dirty="0" smtClean="0"/>
              <a:t>contribute </a:t>
            </a:r>
            <a:r>
              <a:rPr lang="en-IN" sz="1500" dirty="0"/>
              <a:t>to Analysis in Science and Analysis in History/Social Studies Cross-Test </a:t>
            </a:r>
            <a:r>
              <a:rPr lang="en-IN" sz="1500" dirty="0" smtClean="0"/>
              <a:t>Scores</a:t>
            </a:r>
            <a:endParaRPr lang="en-US" sz="1500" b="1" dirty="0" smtClean="0"/>
          </a:p>
        </p:txBody>
      </p:sp>
      <p:sp>
        <p:nvSpPr>
          <p:cNvPr id="5" name="Slide Number Placeholder 4"/>
          <p:cNvSpPr>
            <a:spLocks noGrp="1"/>
          </p:cNvSpPr>
          <p:nvPr>
            <p:ph type="sldNum" sz="quarter" idx="12"/>
          </p:nvPr>
        </p:nvSpPr>
        <p:spPr>
          <a:prstGeom prst="rect">
            <a:avLst/>
          </a:prstGeom>
        </p:spPr>
        <p:txBody>
          <a:bodyPr/>
          <a:lstStyle/>
          <a:p>
            <a:fld id="{DF625FB1-CAA2-1745-BF48-B99B069FDFDF}" type="slidenum">
              <a:rPr lang="en-US" smtClean="0"/>
              <a:pPr/>
              <a:t>37</a:t>
            </a:fld>
            <a:endParaRPr lang="en-US" dirty="0"/>
          </a:p>
        </p:txBody>
      </p:sp>
      <p:sp>
        <p:nvSpPr>
          <p:cNvPr id="3" name="Title 2"/>
          <p:cNvSpPr>
            <a:spLocks noGrp="1"/>
          </p:cNvSpPr>
          <p:nvPr>
            <p:ph type="title"/>
          </p:nvPr>
        </p:nvSpPr>
        <p:spPr>
          <a:xfrm>
            <a:off x="603168" y="218015"/>
            <a:ext cx="7766132" cy="1352413"/>
          </a:xfrm>
          <a:prstGeom prst="rect">
            <a:avLst/>
          </a:prstGeom>
        </p:spPr>
        <p:txBody>
          <a:bodyPr/>
          <a:lstStyle/>
          <a:p>
            <a:r>
              <a:rPr lang="en-US" dirty="0"/>
              <a:t>Expression of </a:t>
            </a:r>
            <a:r>
              <a:rPr lang="en-US" dirty="0" smtClean="0"/>
              <a:t>Ideas</a:t>
            </a:r>
            <a:endParaRPr lang="en-US" dirty="0"/>
          </a:p>
        </p:txBody>
      </p:sp>
    </p:spTree>
    <p:extLst>
      <p:ext uri="{BB962C8B-B14F-4D97-AF65-F5344CB8AC3E}">
        <p14:creationId xmlns:p14="http://schemas.microsoft.com/office/powerpoint/2010/main" val="75295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DF625FB1-CAA2-1745-BF48-B99B069FDFDF}" type="slidenum">
              <a:rPr lang="en-US" smtClean="0"/>
              <a:pPr/>
              <a:t>38</a:t>
            </a:fld>
            <a:endParaRPr lang="en-US" dirty="0"/>
          </a:p>
        </p:txBody>
      </p:sp>
      <p:sp>
        <p:nvSpPr>
          <p:cNvPr id="3" name="Title 2"/>
          <p:cNvSpPr>
            <a:spLocks noGrp="1"/>
          </p:cNvSpPr>
          <p:nvPr>
            <p:ph type="title"/>
          </p:nvPr>
        </p:nvSpPr>
        <p:spPr>
          <a:xfrm>
            <a:off x="603168" y="207088"/>
            <a:ext cx="7766132" cy="1352413"/>
          </a:xfrm>
          <a:prstGeom prst="rect">
            <a:avLst/>
          </a:prstGeom>
        </p:spPr>
        <p:txBody>
          <a:bodyPr/>
          <a:lstStyle/>
          <a:p>
            <a:r>
              <a:rPr lang="en-US" dirty="0"/>
              <a:t>Standard English Conventions</a:t>
            </a:r>
          </a:p>
        </p:txBody>
      </p:sp>
      <p:sp>
        <p:nvSpPr>
          <p:cNvPr id="6" name="Content Placeholder 1"/>
          <p:cNvSpPr txBox="1">
            <a:spLocks/>
          </p:cNvSpPr>
          <p:nvPr/>
        </p:nvSpPr>
        <p:spPr>
          <a:xfrm>
            <a:off x="603169" y="1436366"/>
            <a:ext cx="7766131" cy="4152472"/>
          </a:xfrm>
          <a:prstGeom prst="rect">
            <a:avLst/>
          </a:prstGeom>
        </p:spPr>
        <p:txBody>
          <a:bodyPr>
            <a:normAutofit/>
          </a:bodyPr>
          <a:lstStyle>
            <a:lvl1pPr marL="285750" indent="-285750" algn="l" defTabSz="457200" rtl="0" eaLnBrk="1" latinLnBrk="0" hangingPunct="1">
              <a:spcBef>
                <a:spcPts val="1600"/>
              </a:spcBef>
              <a:buClr>
                <a:srgbClr val="0065A4"/>
              </a:buClr>
              <a:buSzPct val="80000"/>
              <a:buFont typeface="Lucida Grande"/>
              <a:buChar char="►"/>
              <a:defRPr sz="1600" kern="1200">
                <a:solidFill>
                  <a:schemeClr val="tx1"/>
                </a:solidFill>
                <a:latin typeface="Arial"/>
                <a:ea typeface="+mn-ea"/>
                <a:cs typeface="Arial"/>
              </a:defRPr>
            </a:lvl1pPr>
            <a:lvl2pPr marL="5715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2pPr>
            <a:lvl3pPr marL="800100" indent="-2286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3pPr>
            <a:lvl4pPr marL="1092200" indent="-2921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4pPr>
            <a:lvl5pPr marL="13716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lnSpc>
                <a:spcPct val="110000"/>
              </a:lnSpc>
              <a:spcBef>
                <a:spcPts val="600"/>
              </a:spcBef>
              <a:buSzPct val="100000"/>
            </a:pPr>
            <a:endParaRPr lang="en-IN" dirty="0" smtClean="0"/>
          </a:p>
          <a:p>
            <a:pPr>
              <a:lnSpc>
                <a:spcPct val="110000"/>
              </a:lnSpc>
              <a:spcBef>
                <a:spcPts val="600"/>
              </a:spcBef>
              <a:buSzPct val="100000"/>
            </a:pPr>
            <a:endParaRPr lang="en-IN" dirty="0"/>
          </a:p>
          <a:p>
            <a:pPr>
              <a:lnSpc>
                <a:spcPct val="110000"/>
              </a:lnSpc>
              <a:spcBef>
                <a:spcPts val="600"/>
              </a:spcBef>
              <a:buSzPct val="100000"/>
            </a:pPr>
            <a:r>
              <a:rPr lang="en-IN" dirty="0" smtClean="0">
                <a:solidFill>
                  <a:schemeClr val="bg1"/>
                </a:solidFill>
              </a:rPr>
              <a:t>Students will read a passage, and then answer questions about what corrections are needed (if any) pertaining to:</a:t>
            </a:r>
            <a:endParaRPr lang="en-US" dirty="0" smtClean="0">
              <a:solidFill>
                <a:schemeClr val="bg1"/>
              </a:solidFill>
            </a:endParaRPr>
          </a:p>
          <a:p>
            <a:pPr marL="566928">
              <a:spcBef>
                <a:spcPts val="600"/>
              </a:spcBef>
              <a:buSzPct val="100000"/>
              <a:buFont typeface="Arial" pitchFamily="34" charset="0"/>
              <a:buChar char="-"/>
            </a:pPr>
            <a:r>
              <a:rPr lang="en-IN" sz="1500" dirty="0" smtClean="0">
                <a:solidFill>
                  <a:schemeClr val="bg1"/>
                </a:solidFill>
              </a:rPr>
              <a:t>Sentence structure: questions focus on editing text to correct problems in sentence formation and inappropriate shifts in construction within and between sentences. </a:t>
            </a:r>
          </a:p>
          <a:p>
            <a:pPr marL="566928">
              <a:spcBef>
                <a:spcPts val="600"/>
              </a:spcBef>
              <a:buSzPct val="100000"/>
              <a:buFont typeface="Arial" pitchFamily="34" charset="0"/>
              <a:buChar char="-"/>
            </a:pPr>
            <a:r>
              <a:rPr lang="en-IN" sz="1500" dirty="0" smtClean="0">
                <a:solidFill>
                  <a:schemeClr val="bg1"/>
                </a:solidFill>
              </a:rPr>
              <a:t>Conventions of Usage: questions focus on editing text to ensure conformity to the conventions of standard written English usage.</a:t>
            </a:r>
          </a:p>
          <a:p>
            <a:pPr marL="566928">
              <a:spcBef>
                <a:spcPts val="600"/>
              </a:spcBef>
              <a:buSzPct val="100000"/>
              <a:buFont typeface="Arial" pitchFamily="34" charset="0"/>
              <a:buChar char="-"/>
            </a:pPr>
            <a:r>
              <a:rPr lang="en-IN" sz="1500" dirty="0" smtClean="0">
                <a:solidFill>
                  <a:schemeClr val="bg1"/>
                </a:solidFill>
              </a:rPr>
              <a:t>Conventions of Punctuation: questions focus on editing text to ensure conformity to the conventions of standard written English punctuation.</a:t>
            </a:r>
            <a:endParaRPr lang="en-US" sz="1500" dirty="0" smtClean="0">
              <a:solidFill>
                <a:schemeClr val="bg1"/>
              </a:solidFill>
            </a:endParaRPr>
          </a:p>
        </p:txBody>
      </p:sp>
    </p:spTree>
    <p:extLst>
      <p:ext uri="{BB962C8B-B14F-4D97-AF65-F5344CB8AC3E}">
        <p14:creationId xmlns:p14="http://schemas.microsoft.com/office/powerpoint/2010/main" val="113844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03169" y="1903202"/>
            <a:ext cx="7766131" cy="3772472"/>
          </a:xfrm>
        </p:spPr>
        <p:txBody>
          <a:bodyPr>
            <a:normAutofit/>
          </a:bodyPr>
          <a:lstStyle/>
          <a:p>
            <a:pPr>
              <a:lnSpc>
                <a:spcPct val="110000"/>
              </a:lnSpc>
              <a:spcBef>
                <a:spcPts val="500"/>
              </a:spcBef>
              <a:buSzPct val="100000"/>
            </a:pPr>
            <a:r>
              <a:rPr lang="en-IN" b="1" dirty="0"/>
              <a:t>Cross-test scores </a:t>
            </a:r>
            <a:r>
              <a:rPr lang="en-IN" dirty="0"/>
              <a:t>will include a score for Analysis in Science and Analysis in History/Social Studies</a:t>
            </a:r>
            <a:endParaRPr lang="en-US" dirty="0" smtClean="0"/>
          </a:p>
          <a:p>
            <a:pPr marL="566928">
              <a:spcBef>
                <a:spcPts val="600"/>
              </a:spcBef>
              <a:buFont typeface="Arial" pitchFamily="34" charset="0"/>
              <a:buChar char="-"/>
            </a:pPr>
            <a:r>
              <a:rPr lang="en-IN" sz="1500" dirty="0"/>
              <a:t>Texts used for analysis on the Writing and Language Test will have foundations in content area </a:t>
            </a:r>
            <a:r>
              <a:rPr lang="en-IN" sz="1500" dirty="0" smtClean="0"/>
              <a:t>courses</a:t>
            </a:r>
            <a:endParaRPr lang="en-IN" sz="1500" dirty="0"/>
          </a:p>
          <a:p>
            <a:pPr marL="566928">
              <a:spcBef>
                <a:spcPts val="600"/>
              </a:spcBef>
              <a:buFont typeface="Arial" pitchFamily="34" charset="0"/>
              <a:buChar char="-"/>
            </a:pPr>
            <a:r>
              <a:rPr lang="en-IN" sz="1500" dirty="0"/>
              <a:t>Tables, graphs, and data used on all tests will relate to topics in content areas.</a:t>
            </a:r>
            <a:r>
              <a:rPr lang="en-US" sz="1500" dirty="0" smtClean="0"/>
              <a:t>Tables</a:t>
            </a:r>
            <a:r>
              <a:rPr lang="en-US" sz="1500" dirty="0"/>
              <a:t>, graphs, and data may relate to topics in content </a:t>
            </a:r>
            <a:r>
              <a:rPr lang="en-US" sz="1500" dirty="0" smtClean="0"/>
              <a:t>areas</a:t>
            </a:r>
          </a:p>
          <a:p>
            <a:pPr>
              <a:lnSpc>
                <a:spcPct val="110000"/>
              </a:lnSpc>
              <a:spcBef>
                <a:spcPts val="500"/>
              </a:spcBef>
              <a:buSzPct val="100000"/>
            </a:pPr>
            <a:r>
              <a:rPr lang="en-IN" dirty="0"/>
              <a:t>Some </a:t>
            </a:r>
            <a:r>
              <a:rPr lang="en-IN" b="1" dirty="0" smtClean="0"/>
              <a:t>Expression of Ideas</a:t>
            </a:r>
            <a:r>
              <a:rPr lang="en-IN" dirty="0" smtClean="0"/>
              <a:t> questions will contribute to Analysis in History/Social Studies and Analysis in Science Cross-Test </a:t>
            </a:r>
            <a:r>
              <a:rPr lang="en-US" dirty="0"/>
              <a:t>S</a:t>
            </a:r>
            <a:r>
              <a:rPr lang="en-IN" dirty="0" smtClean="0"/>
              <a:t>cores</a:t>
            </a:r>
            <a:endParaRPr lang="en-US" dirty="0"/>
          </a:p>
        </p:txBody>
      </p:sp>
      <p:sp>
        <p:nvSpPr>
          <p:cNvPr id="6" name="Slide Number Placeholder 5"/>
          <p:cNvSpPr>
            <a:spLocks noGrp="1"/>
          </p:cNvSpPr>
          <p:nvPr>
            <p:ph type="sldNum" sz="quarter" idx="12"/>
          </p:nvPr>
        </p:nvSpPr>
        <p:spPr/>
        <p:txBody>
          <a:bodyPr/>
          <a:lstStyle/>
          <a:p>
            <a:fld id="{DF625FB1-CAA2-1745-BF48-B99B069FDFDF}" type="slidenum">
              <a:rPr lang="en-US" smtClean="0"/>
              <a:pPr/>
              <a:t>39</a:t>
            </a:fld>
            <a:endParaRPr lang="en-US" dirty="0"/>
          </a:p>
        </p:txBody>
      </p:sp>
      <p:sp>
        <p:nvSpPr>
          <p:cNvPr id="3" name="Title 2"/>
          <p:cNvSpPr>
            <a:spLocks noGrp="1"/>
          </p:cNvSpPr>
          <p:nvPr>
            <p:ph type="title"/>
          </p:nvPr>
        </p:nvSpPr>
        <p:spPr>
          <a:xfrm>
            <a:off x="603168" y="314055"/>
            <a:ext cx="7766132" cy="1420073"/>
          </a:xfrm>
          <a:prstGeom prst="rect">
            <a:avLst/>
          </a:prstGeom>
        </p:spPr>
        <p:txBody>
          <a:bodyPr>
            <a:noAutofit/>
          </a:bodyPr>
          <a:lstStyle/>
          <a:p>
            <a:r>
              <a:rPr lang="en-IN" sz="2400" dirty="0"/>
              <a:t>How Do The Tests </a:t>
            </a:r>
            <a:r>
              <a:rPr lang="en-IN" sz="2400" dirty="0" smtClean="0"/>
              <a:t>Impact</a:t>
            </a:r>
            <a:br>
              <a:rPr lang="en-IN" sz="2400" dirty="0" smtClean="0"/>
            </a:br>
            <a:r>
              <a:rPr lang="en-IN" sz="2400" dirty="0" smtClean="0"/>
              <a:t>Instruction </a:t>
            </a:r>
            <a:r>
              <a:rPr lang="en-IN" sz="2400" dirty="0"/>
              <a:t>in Science, Social Studies, and Career-Related Courses?</a:t>
            </a:r>
            <a:endParaRPr lang="en-US" sz="2400" dirty="0"/>
          </a:p>
        </p:txBody>
      </p:sp>
    </p:spTree>
    <p:extLst>
      <p:ext uri="{BB962C8B-B14F-4D97-AF65-F5344CB8AC3E}">
        <p14:creationId xmlns:p14="http://schemas.microsoft.com/office/powerpoint/2010/main" val="32688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Agreements</a:t>
            </a:r>
            <a:endParaRPr lang="en-US" dirty="0"/>
          </a:p>
        </p:txBody>
      </p:sp>
      <p:pic>
        <p:nvPicPr>
          <p:cNvPr id="4" name="Content Placeholder 3"/>
          <p:cNvPicPr>
            <a:picLocks noGrp="1" noChangeAspect="1"/>
          </p:cNvPicPr>
          <p:nvPr>
            <p:ph idx="1"/>
          </p:nvPr>
        </p:nvPicPr>
        <p:blipFill>
          <a:blip r:embed="rId3"/>
          <a:srcRect l="-23674" r="-23674"/>
          <a:stretch>
            <a:fillRect/>
          </a:stretch>
        </p:blipFill>
        <p:spPr/>
      </p:pic>
    </p:spTree>
    <p:extLst>
      <p:ext uri="{BB962C8B-B14F-4D97-AF65-F5344CB8AC3E}">
        <p14:creationId xmlns:p14="http://schemas.microsoft.com/office/powerpoint/2010/main" val="2368840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3"/>
          <a:srcRect l="-12959" r="-12959"/>
          <a:stretch>
            <a:fillRect/>
          </a:stretch>
        </p:blipFill>
        <p:spPr/>
      </p:pic>
      <p:sp>
        <p:nvSpPr>
          <p:cNvPr id="3" name="Title 2"/>
          <p:cNvSpPr>
            <a:spLocks noGrp="1"/>
          </p:cNvSpPr>
          <p:nvPr>
            <p:ph type="title"/>
          </p:nvPr>
        </p:nvSpPr>
        <p:spPr/>
        <p:txBody>
          <a:bodyPr/>
          <a:lstStyle/>
          <a:p>
            <a:r>
              <a:rPr lang="en-US" dirty="0" smtClean="0"/>
              <a:t>Writing and Language Test Experience</a:t>
            </a:r>
            <a:endParaRPr lang="en-US" dirty="0"/>
          </a:p>
        </p:txBody>
      </p:sp>
    </p:spTree>
    <p:extLst>
      <p:ext uri="{BB962C8B-B14F-4D97-AF65-F5344CB8AC3E}">
        <p14:creationId xmlns:p14="http://schemas.microsoft.com/office/powerpoint/2010/main" val="305288180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DF625FB1-CAA2-1745-BF48-B99B069FDFDF}" type="slidenum">
              <a:rPr lang="en-US" smtClean="0"/>
              <a:pPr/>
              <a:t>41</a:t>
            </a:fld>
            <a:endParaRPr lang="en-US" dirty="0"/>
          </a:p>
        </p:txBody>
      </p:sp>
      <p:sp>
        <p:nvSpPr>
          <p:cNvPr id="3" name="Title 2"/>
          <p:cNvSpPr>
            <a:spLocks noGrp="1"/>
          </p:cNvSpPr>
          <p:nvPr>
            <p:ph type="title"/>
          </p:nvPr>
        </p:nvSpPr>
        <p:spPr>
          <a:xfrm>
            <a:off x="603168" y="199338"/>
            <a:ext cx="7766132" cy="1352413"/>
          </a:xfrm>
          <a:prstGeom prst="rect">
            <a:avLst/>
          </a:prstGeom>
        </p:spPr>
        <p:txBody>
          <a:bodyPr/>
          <a:lstStyle/>
          <a:p>
            <a:r>
              <a:rPr lang="en-US" dirty="0"/>
              <a:t>Instructional Strategies</a:t>
            </a:r>
          </a:p>
        </p:txBody>
      </p:sp>
      <p:sp>
        <p:nvSpPr>
          <p:cNvPr id="6" name="Content Placeholder 1"/>
          <p:cNvSpPr txBox="1">
            <a:spLocks/>
          </p:cNvSpPr>
          <p:nvPr/>
        </p:nvSpPr>
        <p:spPr>
          <a:xfrm>
            <a:off x="603169" y="1477310"/>
            <a:ext cx="7766131" cy="4152472"/>
          </a:xfrm>
          <a:prstGeom prst="rect">
            <a:avLst/>
          </a:prstGeom>
        </p:spPr>
        <p:txBody>
          <a:bodyPr>
            <a:normAutofit/>
          </a:bodyPr>
          <a:lstStyle>
            <a:lvl1pPr marL="285750" indent="-285750" algn="l" defTabSz="457200" rtl="0" eaLnBrk="1" latinLnBrk="0" hangingPunct="1">
              <a:spcBef>
                <a:spcPts val="1600"/>
              </a:spcBef>
              <a:buClr>
                <a:srgbClr val="0065A4"/>
              </a:buClr>
              <a:buSzPct val="80000"/>
              <a:buFont typeface="Lucida Grande"/>
              <a:buChar char="►"/>
              <a:defRPr sz="1600" kern="1200">
                <a:solidFill>
                  <a:schemeClr val="tx1"/>
                </a:solidFill>
                <a:latin typeface="Arial"/>
                <a:ea typeface="+mn-ea"/>
                <a:cs typeface="Arial"/>
              </a:defRPr>
            </a:lvl1pPr>
            <a:lvl2pPr marL="5715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2pPr>
            <a:lvl3pPr marL="800100" indent="-2286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3pPr>
            <a:lvl4pPr marL="1092200" indent="-2921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4pPr>
            <a:lvl5pPr marL="13716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lnSpc>
                <a:spcPct val="110000"/>
              </a:lnSpc>
              <a:spcBef>
                <a:spcPts val="600"/>
              </a:spcBef>
              <a:buSzPct val="100000"/>
            </a:pPr>
            <a:endParaRPr lang="en-IN" dirty="0" smtClean="0"/>
          </a:p>
          <a:p>
            <a:pPr>
              <a:lnSpc>
                <a:spcPct val="110000"/>
              </a:lnSpc>
              <a:spcBef>
                <a:spcPts val="600"/>
              </a:spcBef>
              <a:buSzPct val="100000"/>
            </a:pPr>
            <a:endParaRPr lang="en-IN" dirty="0"/>
          </a:p>
          <a:p>
            <a:pPr>
              <a:lnSpc>
                <a:spcPct val="110000"/>
              </a:lnSpc>
              <a:spcBef>
                <a:spcPts val="600"/>
              </a:spcBef>
              <a:buSzPct val="100000"/>
            </a:pPr>
            <a:r>
              <a:rPr lang="en-IN" dirty="0" smtClean="0">
                <a:solidFill>
                  <a:srgbClr val="FFFFFF"/>
                </a:solidFill>
              </a:rPr>
              <a:t>Use </a:t>
            </a:r>
            <a:r>
              <a:rPr lang="en-IN" dirty="0">
                <a:solidFill>
                  <a:srgbClr val="FFFFFF"/>
                </a:solidFill>
              </a:rPr>
              <a:t>the </a:t>
            </a:r>
            <a:r>
              <a:rPr lang="en-IN" i="1" dirty="0">
                <a:solidFill>
                  <a:srgbClr val="FFFFFF"/>
                </a:solidFill>
              </a:rPr>
              <a:t>Brainstorming Instructional Strategies Activity</a:t>
            </a:r>
            <a:r>
              <a:rPr lang="en-IN" dirty="0">
                <a:solidFill>
                  <a:srgbClr val="FFFFFF"/>
                </a:solidFill>
              </a:rPr>
              <a:t> to brainstorm ways to instruct and assess Expression of Ideas and Standard English </a:t>
            </a:r>
            <a:r>
              <a:rPr lang="en-IN" dirty="0" smtClean="0">
                <a:solidFill>
                  <a:srgbClr val="FFFFFF"/>
                </a:solidFill>
              </a:rPr>
              <a:t>Conventions.</a:t>
            </a:r>
            <a:endParaRPr lang="en-US" dirty="0" smtClean="0">
              <a:solidFill>
                <a:srgbClr val="FFFFFF"/>
              </a:solidFill>
            </a:endParaRPr>
          </a:p>
        </p:txBody>
      </p:sp>
    </p:spTree>
    <p:extLst>
      <p:ext uri="{BB962C8B-B14F-4D97-AF65-F5344CB8AC3E}">
        <p14:creationId xmlns:p14="http://schemas.microsoft.com/office/powerpoint/2010/main" val="99660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03169" y="1475166"/>
            <a:ext cx="7766131" cy="3772472"/>
          </a:xfrm>
        </p:spPr>
        <p:txBody>
          <a:bodyPr>
            <a:normAutofit/>
          </a:bodyPr>
          <a:lstStyle/>
          <a:p>
            <a:pPr>
              <a:spcBef>
                <a:spcPts val="1200"/>
              </a:spcBef>
              <a:buSzPct val="100000"/>
            </a:pPr>
            <a:endParaRPr lang="en-IN" b="1" dirty="0" smtClean="0"/>
          </a:p>
          <a:p>
            <a:pPr>
              <a:spcBef>
                <a:spcPts val="1200"/>
              </a:spcBef>
              <a:buSzPct val="100000"/>
            </a:pPr>
            <a:r>
              <a:rPr lang="en-IN" b="1" dirty="0" smtClean="0"/>
              <a:t>Practice </a:t>
            </a:r>
            <a:r>
              <a:rPr lang="en-IN" b="1" dirty="0"/>
              <a:t>writing and language analysis skills to develop student analyses of social studies, science, and career-related passages. Ask them to focus on:</a:t>
            </a:r>
            <a:endParaRPr lang="en-US" b="1" dirty="0" smtClean="0"/>
          </a:p>
          <a:p>
            <a:pPr marL="566928">
              <a:spcBef>
                <a:spcPts val="600"/>
              </a:spcBef>
              <a:buSzPct val="100000"/>
              <a:buFont typeface="Arial" pitchFamily="34" charset="0"/>
              <a:buChar char="-"/>
            </a:pPr>
            <a:r>
              <a:rPr lang="en-US" sz="1500" dirty="0"/>
              <a:t>effective language use</a:t>
            </a:r>
          </a:p>
          <a:p>
            <a:pPr marL="566928">
              <a:spcBef>
                <a:spcPts val="600"/>
              </a:spcBef>
              <a:buSzPct val="100000"/>
              <a:buFont typeface="Arial" pitchFamily="34" charset="0"/>
              <a:buChar char="-"/>
            </a:pPr>
            <a:r>
              <a:rPr lang="en-US" sz="1500" dirty="0"/>
              <a:t>expression of ideas</a:t>
            </a:r>
          </a:p>
          <a:p>
            <a:pPr marL="566928">
              <a:spcBef>
                <a:spcPts val="600"/>
              </a:spcBef>
              <a:buSzPct val="100000"/>
              <a:buFont typeface="Arial" pitchFamily="34" charset="0"/>
              <a:buChar char="-"/>
            </a:pPr>
            <a:r>
              <a:rPr lang="en-IN" sz="1500" dirty="0"/>
              <a:t>properly utilizing standard English conventions </a:t>
            </a:r>
          </a:p>
          <a:p>
            <a:pPr>
              <a:spcBef>
                <a:spcPts val="1200"/>
              </a:spcBef>
              <a:buSzPct val="100000"/>
            </a:pPr>
            <a:r>
              <a:rPr lang="en-IN" b="1" dirty="0" smtClean="0"/>
              <a:t>Using </a:t>
            </a:r>
            <a:r>
              <a:rPr lang="en-IN" b="1" dirty="0"/>
              <a:t>the informational graphics in a textbook or periodical, provide students with inaccurate interpretations of data and ask them to correct the error(s).  Have them explicitly describe the data they used to make each correction.</a:t>
            </a:r>
            <a:r>
              <a:rPr lang="en-US" b="1" dirty="0" smtClean="0"/>
              <a:t> </a:t>
            </a:r>
          </a:p>
          <a:p>
            <a:pPr>
              <a:spcBef>
                <a:spcPts val="1200"/>
              </a:spcBef>
              <a:buSzPct val="100000"/>
            </a:pPr>
            <a:r>
              <a:rPr lang="en-IN" b="1" dirty="0"/>
              <a:t>Revisit and edit previous writing assignments.</a:t>
            </a:r>
            <a:endParaRPr lang="en-US" b="1" dirty="0"/>
          </a:p>
        </p:txBody>
      </p:sp>
      <p:sp>
        <p:nvSpPr>
          <p:cNvPr id="6" name="Slide Number Placeholder 5"/>
          <p:cNvSpPr>
            <a:spLocks noGrp="1"/>
          </p:cNvSpPr>
          <p:nvPr>
            <p:ph type="sldNum" sz="quarter" idx="12"/>
          </p:nvPr>
        </p:nvSpPr>
        <p:spPr/>
        <p:txBody>
          <a:bodyPr/>
          <a:lstStyle/>
          <a:p>
            <a:fld id="{DF625FB1-CAA2-1745-BF48-B99B069FDFDF}" type="slidenum">
              <a:rPr lang="en-US" smtClean="0"/>
              <a:pPr/>
              <a:t>42</a:t>
            </a:fld>
            <a:endParaRPr lang="en-US" dirty="0"/>
          </a:p>
        </p:txBody>
      </p:sp>
      <p:sp>
        <p:nvSpPr>
          <p:cNvPr id="3" name="Title 2"/>
          <p:cNvSpPr>
            <a:spLocks noGrp="1"/>
          </p:cNvSpPr>
          <p:nvPr>
            <p:ph type="title"/>
          </p:nvPr>
        </p:nvSpPr>
        <p:spPr>
          <a:xfrm>
            <a:off x="603168" y="191339"/>
            <a:ext cx="7766132" cy="1352413"/>
          </a:xfrm>
          <a:prstGeom prst="rect">
            <a:avLst/>
          </a:prstGeom>
        </p:spPr>
        <p:txBody>
          <a:bodyPr/>
          <a:lstStyle/>
          <a:p>
            <a:r>
              <a:rPr lang="en-IN" dirty="0"/>
              <a:t>Expression of </a:t>
            </a:r>
            <a:r>
              <a:rPr lang="en-IN" dirty="0" smtClean="0"/>
              <a:t>Ideas </a:t>
            </a:r>
            <a:r>
              <a:rPr lang="en-US" dirty="0"/>
              <a:t>–</a:t>
            </a:r>
            <a:r>
              <a:rPr lang="en-IN" dirty="0" smtClean="0"/>
              <a:t/>
            </a:r>
            <a:br>
              <a:rPr lang="en-IN" dirty="0" smtClean="0"/>
            </a:br>
            <a:r>
              <a:rPr lang="en-IN" dirty="0" smtClean="0"/>
              <a:t>Instructional </a:t>
            </a:r>
            <a:r>
              <a:rPr lang="en-IN" dirty="0"/>
              <a:t>Strategies</a:t>
            </a:r>
            <a:endParaRPr lang="en-US" dirty="0"/>
          </a:p>
        </p:txBody>
      </p:sp>
    </p:spTree>
    <p:extLst>
      <p:ext uri="{BB962C8B-B14F-4D97-AF65-F5344CB8AC3E}">
        <p14:creationId xmlns:p14="http://schemas.microsoft.com/office/powerpoint/2010/main" val="34133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03169" y="1475166"/>
            <a:ext cx="7766131" cy="3772472"/>
          </a:xfrm>
        </p:spPr>
        <p:txBody>
          <a:bodyPr>
            <a:normAutofit/>
          </a:bodyPr>
          <a:lstStyle/>
          <a:p>
            <a:pPr>
              <a:spcBef>
                <a:spcPts val="1200"/>
              </a:spcBef>
              <a:buSzPct val="100000"/>
            </a:pPr>
            <a:endParaRPr lang="en-IN" b="1" dirty="0" smtClean="0"/>
          </a:p>
          <a:p>
            <a:pPr>
              <a:spcBef>
                <a:spcPts val="1200"/>
              </a:spcBef>
              <a:buSzPct val="100000"/>
            </a:pPr>
            <a:r>
              <a:rPr lang="en-IN" b="1" dirty="0" smtClean="0"/>
              <a:t>Practice </a:t>
            </a:r>
            <a:r>
              <a:rPr lang="en-IN" b="1" dirty="0"/>
              <a:t>writing and language analysis skills to develop student analyses of social studies, science, and career-related passages. Ask them to focus on:</a:t>
            </a:r>
            <a:endParaRPr lang="en-US" b="1" dirty="0" smtClean="0"/>
          </a:p>
          <a:p>
            <a:pPr marL="566928">
              <a:spcBef>
                <a:spcPts val="600"/>
              </a:spcBef>
              <a:buSzPct val="100000"/>
              <a:buFont typeface="Arial" pitchFamily="34" charset="0"/>
              <a:buChar char="-"/>
            </a:pPr>
            <a:r>
              <a:rPr lang="en-US" sz="1500" dirty="0"/>
              <a:t>effective language use</a:t>
            </a:r>
          </a:p>
          <a:p>
            <a:pPr marL="566928">
              <a:spcBef>
                <a:spcPts val="600"/>
              </a:spcBef>
              <a:buSzPct val="100000"/>
              <a:buFont typeface="Arial" pitchFamily="34" charset="0"/>
              <a:buChar char="-"/>
            </a:pPr>
            <a:r>
              <a:rPr lang="en-US" sz="1500" dirty="0"/>
              <a:t>expression of ideas</a:t>
            </a:r>
          </a:p>
          <a:p>
            <a:pPr marL="566928">
              <a:spcBef>
                <a:spcPts val="600"/>
              </a:spcBef>
              <a:buSzPct val="100000"/>
              <a:buFont typeface="Arial" pitchFamily="34" charset="0"/>
              <a:buChar char="-"/>
            </a:pPr>
            <a:r>
              <a:rPr lang="en-IN" sz="1500" dirty="0"/>
              <a:t>properly utilizing standard English conventions </a:t>
            </a:r>
          </a:p>
          <a:p>
            <a:pPr>
              <a:spcBef>
                <a:spcPts val="1200"/>
              </a:spcBef>
              <a:buSzPct val="100000"/>
            </a:pPr>
            <a:r>
              <a:rPr lang="en-IN" b="1" dirty="0" smtClean="0"/>
              <a:t>Using </a:t>
            </a:r>
            <a:r>
              <a:rPr lang="en-IN" b="1" dirty="0"/>
              <a:t>the informational graphics in a textbook or periodical, provide students with inaccurate interpretations of data and ask them to correct the error(s).  Have them explicitly describe the data they used to make each correction.</a:t>
            </a:r>
            <a:r>
              <a:rPr lang="en-US" b="1" dirty="0" smtClean="0"/>
              <a:t> </a:t>
            </a:r>
          </a:p>
          <a:p>
            <a:pPr>
              <a:spcBef>
                <a:spcPts val="1200"/>
              </a:spcBef>
              <a:buSzPct val="100000"/>
            </a:pPr>
            <a:r>
              <a:rPr lang="en-IN" b="1" dirty="0"/>
              <a:t>Revisit and edit previous writing assignments.</a:t>
            </a:r>
            <a:endParaRPr lang="en-US" b="1" dirty="0"/>
          </a:p>
        </p:txBody>
      </p:sp>
      <p:sp>
        <p:nvSpPr>
          <p:cNvPr id="6" name="Slide Number Placeholder 5"/>
          <p:cNvSpPr>
            <a:spLocks noGrp="1"/>
          </p:cNvSpPr>
          <p:nvPr>
            <p:ph type="sldNum" sz="quarter" idx="12"/>
          </p:nvPr>
        </p:nvSpPr>
        <p:spPr/>
        <p:txBody>
          <a:bodyPr/>
          <a:lstStyle/>
          <a:p>
            <a:fld id="{DF625FB1-CAA2-1745-BF48-B99B069FDFDF}" type="slidenum">
              <a:rPr lang="en-US" smtClean="0"/>
              <a:pPr/>
              <a:t>43</a:t>
            </a:fld>
            <a:endParaRPr lang="en-US" dirty="0"/>
          </a:p>
        </p:txBody>
      </p:sp>
      <p:sp>
        <p:nvSpPr>
          <p:cNvPr id="3" name="Title 2"/>
          <p:cNvSpPr>
            <a:spLocks noGrp="1"/>
          </p:cNvSpPr>
          <p:nvPr>
            <p:ph type="title"/>
          </p:nvPr>
        </p:nvSpPr>
        <p:spPr>
          <a:xfrm>
            <a:off x="603168" y="191339"/>
            <a:ext cx="7766132" cy="1352413"/>
          </a:xfrm>
          <a:prstGeom prst="rect">
            <a:avLst/>
          </a:prstGeom>
        </p:spPr>
        <p:txBody>
          <a:bodyPr/>
          <a:lstStyle/>
          <a:p>
            <a:r>
              <a:rPr lang="en-IN" dirty="0"/>
              <a:t>Expression of </a:t>
            </a:r>
            <a:r>
              <a:rPr lang="en-IN" dirty="0" smtClean="0"/>
              <a:t>Ideas </a:t>
            </a:r>
            <a:r>
              <a:rPr lang="en-US" dirty="0"/>
              <a:t>–</a:t>
            </a:r>
            <a:r>
              <a:rPr lang="en-IN" dirty="0" smtClean="0"/>
              <a:t/>
            </a:r>
            <a:br>
              <a:rPr lang="en-IN" dirty="0" smtClean="0"/>
            </a:br>
            <a:r>
              <a:rPr lang="en-IN" dirty="0" smtClean="0"/>
              <a:t>Instructional </a:t>
            </a:r>
            <a:r>
              <a:rPr lang="en-IN" dirty="0"/>
              <a:t>Strategies</a:t>
            </a:r>
            <a:endParaRPr lang="en-US" dirty="0"/>
          </a:p>
        </p:txBody>
      </p:sp>
    </p:spTree>
    <p:extLst>
      <p:ext uri="{BB962C8B-B14F-4D97-AF65-F5344CB8AC3E}">
        <p14:creationId xmlns:p14="http://schemas.microsoft.com/office/powerpoint/2010/main" val="34133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03170" y="1516110"/>
            <a:ext cx="2631350" cy="2619148"/>
          </a:xfrm>
        </p:spPr>
        <p:txBody>
          <a:bodyPr>
            <a:noAutofit/>
          </a:bodyPr>
          <a:lstStyle/>
          <a:p>
            <a:pPr marL="0" indent="0">
              <a:spcBef>
                <a:spcPts val="800"/>
              </a:spcBef>
              <a:buNone/>
            </a:pPr>
            <a:endParaRPr lang="en-IN" dirty="0" smtClean="0"/>
          </a:p>
          <a:p>
            <a:pPr marL="0" indent="0">
              <a:spcBef>
                <a:spcPts val="800"/>
              </a:spcBef>
              <a:buNone/>
            </a:pPr>
            <a:r>
              <a:rPr lang="en-IN" dirty="0" smtClean="0"/>
              <a:t>The </a:t>
            </a:r>
            <a:r>
              <a:rPr lang="en-IN" dirty="0"/>
              <a:t>“</a:t>
            </a:r>
            <a:r>
              <a:rPr lang="en-IN" i="1" dirty="0"/>
              <a:t>Tips for Professional Learning Communities and Vertical Teams</a:t>
            </a:r>
            <a:r>
              <a:rPr lang="en-IN" dirty="0"/>
              <a:t>” is available to guide teams of colleagues in the review and analysis of SAT reports and data</a:t>
            </a:r>
            <a:r>
              <a:rPr lang="en-IN" dirty="0" smtClean="0"/>
              <a:t>.</a:t>
            </a:r>
            <a:endParaRPr lang="en-US" dirty="0"/>
          </a:p>
        </p:txBody>
      </p:sp>
      <p:sp>
        <p:nvSpPr>
          <p:cNvPr id="6" name="Slide Number Placeholder 5"/>
          <p:cNvSpPr>
            <a:spLocks noGrp="1"/>
          </p:cNvSpPr>
          <p:nvPr>
            <p:ph type="sldNum" sz="quarter" idx="12"/>
          </p:nvPr>
        </p:nvSpPr>
        <p:spPr/>
        <p:txBody>
          <a:bodyPr/>
          <a:lstStyle/>
          <a:p>
            <a:fld id="{DF625FB1-CAA2-1745-BF48-B99B069FDFDF}" type="slidenum">
              <a:rPr lang="en-US" smtClean="0"/>
              <a:pPr/>
              <a:t>44</a:t>
            </a:fld>
            <a:endParaRPr lang="en-US" dirty="0"/>
          </a:p>
        </p:txBody>
      </p:sp>
      <p:sp>
        <p:nvSpPr>
          <p:cNvPr id="3" name="Title 2"/>
          <p:cNvSpPr>
            <a:spLocks noGrp="1"/>
          </p:cNvSpPr>
          <p:nvPr>
            <p:ph type="title"/>
          </p:nvPr>
        </p:nvSpPr>
        <p:spPr>
          <a:xfrm>
            <a:off x="418106" y="218635"/>
            <a:ext cx="7766132" cy="1352413"/>
          </a:xfrm>
          <a:prstGeom prst="rect">
            <a:avLst/>
          </a:prstGeom>
        </p:spPr>
        <p:txBody>
          <a:bodyPr>
            <a:normAutofit fontScale="90000"/>
          </a:bodyPr>
          <a:lstStyle/>
          <a:p>
            <a:r>
              <a:rPr lang="en-IN" dirty="0"/>
              <a:t>Follow-Up Activity: Tips for Professional Learning Communities and Vertical Teams</a:t>
            </a:r>
            <a:endParaRPr lang="en-US" dirty="0"/>
          </a:p>
        </p:txBody>
      </p:sp>
      <p:graphicFrame>
        <p:nvGraphicFramePr>
          <p:cNvPr id="5" name="Table 4" descr="-"/>
          <p:cNvGraphicFramePr>
            <a:graphicFrameLocks noGrp="1"/>
          </p:cNvGraphicFramePr>
          <p:nvPr>
            <p:extLst>
              <p:ext uri="{D42A27DB-BD31-4B8C-83A1-F6EECF244321}">
                <p14:modId xmlns:p14="http://schemas.microsoft.com/office/powerpoint/2010/main" val="3171725576"/>
              </p:ext>
            </p:extLst>
          </p:nvPr>
        </p:nvGraphicFramePr>
        <p:xfrm>
          <a:off x="3425063" y="1528523"/>
          <a:ext cx="5237674" cy="4435548"/>
        </p:xfrm>
        <a:graphic>
          <a:graphicData uri="http://schemas.openxmlformats.org/drawingml/2006/table">
            <a:tbl>
              <a:tblPr firstRow="1" firstCol="1" bandRow="1">
                <a:tableStyleId>{5C22544A-7EE6-4342-B048-85BDC9FD1C3A}</a:tableStyleId>
              </a:tblPr>
              <a:tblGrid>
                <a:gridCol w="1840523"/>
                <a:gridCol w="3397151"/>
              </a:tblGrid>
              <a:tr h="220044">
                <a:tc gridSpan="2">
                  <a:txBody>
                    <a:bodyPr/>
                    <a:lstStyle/>
                    <a:p>
                      <a:pPr marL="0" marR="0" algn="r">
                        <a:spcBef>
                          <a:spcPts val="0"/>
                        </a:spcBef>
                        <a:spcAft>
                          <a:spcPts val="0"/>
                        </a:spcAft>
                      </a:pPr>
                      <a:r>
                        <a:rPr lang="en-US" sz="700" dirty="0">
                          <a:effectLst/>
                          <a:latin typeface="Arial" pitchFamily="34" charset="0"/>
                          <a:cs typeface="Arial" pitchFamily="34" charset="0"/>
                        </a:rPr>
                        <a:t> </a:t>
                      </a:r>
                      <a:r>
                        <a:rPr lang="en-US" sz="1100" dirty="0" smtClean="0">
                          <a:effectLst/>
                          <a:latin typeface="Arial" pitchFamily="34" charset="0"/>
                          <a:cs typeface="Arial" pitchFamily="34" charset="0"/>
                        </a:rPr>
                        <a:t>Professional </a:t>
                      </a:r>
                      <a:r>
                        <a:rPr lang="en-US" sz="1100" dirty="0">
                          <a:effectLst/>
                          <a:latin typeface="Arial" pitchFamily="34" charset="0"/>
                          <a:cs typeface="Arial" pitchFamily="34" charset="0"/>
                        </a:rPr>
                        <a:t>Learning Community Data Analysis</a:t>
                      </a:r>
                      <a:endParaRPr lang="en-US" sz="700" dirty="0">
                        <a:effectLst/>
                        <a:latin typeface="Arial" pitchFamily="34" charset="0"/>
                        <a:ea typeface="Calibri"/>
                        <a:cs typeface="Arial" pitchFamily="34" charset="0"/>
                      </a:endParaRPr>
                    </a:p>
                  </a:txBody>
                  <a:tcPr marL="45962" marR="45962" marT="0" marB="0" anchor="ctr">
                    <a:lnL w="12700" cap="flat" cmpd="sng" algn="ctr">
                      <a:solidFill>
                        <a:srgbClr val="F79618"/>
                      </a:solidFill>
                      <a:prstDash val="solid"/>
                      <a:round/>
                      <a:headEnd type="none" w="med" len="med"/>
                      <a:tailEnd type="none" w="med" len="med"/>
                    </a:lnL>
                    <a:lnR w="12700" cap="flat" cmpd="sng" algn="ctr">
                      <a:solidFill>
                        <a:srgbClr val="F79618"/>
                      </a:solidFill>
                      <a:prstDash val="solid"/>
                      <a:round/>
                      <a:headEnd type="none" w="med" len="med"/>
                      <a:tailEnd type="none" w="med" len="med"/>
                    </a:lnR>
                    <a:lnB w="12700" cap="flat" cmpd="sng" algn="ctr">
                      <a:solidFill>
                        <a:srgbClr val="F79618"/>
                      </a:solidFill>
                      <a:prstDash val="solid"/>
                      <a:round/>
                      <a:headEnd type="none" w="med" len="med"/>
                      <a:tailEnd type="none" w="med" len="med"/>
                    </a:lnB>
                    <a:solidFill>
                      <a:srgbClr val="FF9012"/>
                    </a:solidFill>
                  </a:tcPr>
                </a:tc>
                <a:tc hMerge="1">
                  <a:txBody>
                    <a:bodyPr/>
                    <a:lstStyle/>
                    <a:p>
                      <a:pPr marL="0" marR="0">
                        <a:spcBef>
                          <a:spcPts val="0"/>
                        </a:spcBef>
                        <a:spcAft>
                          <a:spcPts val="0"/>
                        </a:spcAft>
                      </a:pPr>
                      <a:endParaRPr lang="en-US" sz="700" dirty="0">
                        <a:effectLst/>
                        <a:latin typeface="Arial" pitchFamily="34" charset="0"/>
                        <a:ea typeface="Calibri"/>
                        <a:cs typeface="Arial" pitchFamily="34" charset="0"/>
                      </a:endParaRPr>
                    </a:p>
                  </a:txBody>
                  <a:tcPr marL="45962" marR="45962" marT="0" marB="0">
                    <a:solidFill>
                      <a:srgbClr val="66A3C8"/>
                    </a:solidFill>
                  </a:tcPr>
                </a:tc>
              </a:tr>
              <a:tr h="411269">
                <a:tc>
                  <a:txBody>
                    <a:bodyPr/>
                    <a:lstStyle/>
                    <a:p>
                      <a:pPr marL="0" marR="0">
                        <a:spcBef>
                          <a:spcPts val="0"/>
                        </a:spcBef>
                        <a:spcAft>
                          <a:spcPts val="0"/>
                        </a:spcAft>
                      </a:pPr>
                      <a:r>
                        <a:rPr lang="en-US" sz="800" baseline="0" dirty="0">
                          <a:solidFill>
                            <a:schemeClr val="tx1"/>
                          </a:solidFill>
                          <a:effectLst/>
                          <a:latin typeface="Arial" pitchFamily="34" charset="0"/>
                          <a:cs typeface="Arial" pitchFamily="34" charset="0"/>
                        </a:rPr>
                        <a:t>Review the data and make observations.</a:t>
                      </a:r>
                      <a:endParaRPr lang="en-US" sz="800" baseline="0" dirty="0">
                        <a:solidFill>
                          <a:schemeClr val="tx1"/>
                        </a:solidFill>
                        <a:effectLst/>
                        <a:latin typeface="Arial" pitchFamily="34" charset="0"/>
                        <a:ea typeface="Calibri"/>
                        <a:cs typeface="Arial" pitchFamily="34" charset="0"/>
                      </a:endParaRPr>
                    </a:p>
                  </a:txBody>
                  <a:tcPr marL="45962" marR="45962">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rgbClr val="F79618"/>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aseline="0" dirty="0">
                          <a:solidFill>
                            <a:schemeClr val="tx1"/>
                          </a:solidFill>
                          <a:effectLst/>
                          <a:latin typeface="Arial" pitchFamily="34" charset="0"/>
                          <a:cs typeface="Arial" pitchFamily="34" charset="0"/>
                        </a:rPr>
                        <a:t> </a:t>
                      </a:r>
                      <a:endParaRPr lang="en-US" sz="800" baseline="0" dirty="0">
                        <a:solidFill>
                          <a:schemeClr val="tx1"/>
                        </a:solidFill>
                        <a:effectLst/>
                        <a:latin typeface="Arial" pitchFamily="34" charset="0"/>
                        <a:ea typeface="Calibri"/>
                        <a:cs typeface="Arial" pitchFamily="34" charset="0"/>
                      </a:endParaRPr>
                    </a:p>
                  </a:txBody>
                  <a:tcPr marL="45962" marR="45962">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12700" cap="flat" cmpd="sng" algn="ctr">
                      <a:solidFill>
                        <a:srgbClr val="F79618"/>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1336623">
                <a:tc>
                  <a:txBody>
                    <a:bodyPr/>
                    <a:lstStyle/>
                    <a:p>
                      <a:pPr marL="0" marR="0">
                        <a:spcBef>
                          <a:spcPts val="0"/>
                        </a:spcBef>
                        <a:spcAft>
                          <a:spcPts val="0"/>
                        </a:spcAft>
                      </a:pPr>
                      <a:r>
                        <a:rPr lang="en-US" sz="800" baseline="0" dirty="0">
                          <a:solidFill>
                            <a:schemeClr val="tx1"/>
                          </a:solidFill>
                          <a:effectLst/>
                          <a:latin typeface="Arial" pitchFamily="34" charset="0"/>
                          <a:cs typeface="Arial" pitchFamily="34" charset="0"/>
                        </a:rPr>
                        <a:t>Consider all of the observations of the group. Determine whether the group discussion should be focused on gaps, strengths, or both.  Select one or two findings from the observations to analyze and discuss further. </a:t>
                      </a:r>
                    </a:p>
                  </a:txBody>
                  <a:tcPr marL="45962" marR="45962">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aseline="0" dirty="0">
                          <a:solidFill>
                            <a:schemeClr val="tx1"/>
                          </a:solidFill>
                          <a:effectLst/>
                          <a:latin typeface="Arial" pitchFamily="34" charset="0"/>
                          <a:cs typeface="Arial" pitchFamily="34" charset="0"/>
                        </a:rPr>
                        <a:t> </a:t>
                      </a:r>
                      <a:endParaRPr lang="en-US" sz="800" baseline="0" dirty="0">
                        <a:solidFill>
                          <a:schemeClr val="tx1"/>
                        </a:solidFill>
                        <a:effectLst/>
                        <a:latin typeface="Arial" pitchFamily="34" charset="0"/>
                        <a:ea typeface="Calibri"/>
                        <a:cs typeface="Arial" pitchFamily="34" charset="0"/>
                      </a:endParaRPr>
                    </a:p>
                  </a:txBody>
                  <a:tcPr marL="45962" marR="45962">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565494">
                <a:tc>
                  <a:txBody>
                    <a:bodyPr/>
                    <a:lstStyle/>
                    <a:p>
                      <a:pPr marL="0" marR="0">
                        <a:spcBef>
                          <a:spcPts val="0"/>
                        </a:spcBef>
                        <a:spcAft>
                          <a:spcPts val="0"/>
                        </a:spcAft>
                      </a:pPr>
                      <a:r>
                        <a:rPr lang="en-US" sz="800" baseline="0" dirty="0">
                          <a:solidFill>
                            <a:schemeClr val="tx1"/>
                          </a:solidFill>
                          <a:effectLst/>
                          <a:latin typeface="Arial" pitchFamily="34" charset="0"/>
                          <a:cs typeface="Arial" pitchFamily="34" charset="0"/>
                        </a:rPr>
                        <a:t>Identify content skills associated with the areas of focus. </a:t>
                      </a:r>
                      <a:endParaRPr lang="en-US" sz="800" baseline="0" dirty="0">
                        <a:solidFill>
                          <a:schemeClr val="tx1"/>
                        </a:solidFill>
                        <a:effectLst/>
                        <a:latin typeface="Arial" pitchFamily="34" charset="0"/>
                        <a:ea typeface="Calibri"/>
                        <a:cs typeface="Arial" pitchFamily="34" charset="0"/>
                      </a:endParaRPr>
                    </a:p>
                  </a:txBody>
                  <a:tcPr marL="45962" marR="45962">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aseline="0" dirty="0">
                          <a:solidFill>
                            <a:schemeClr val="tx1"/>
                          </a:solidFill>
                          <a:effectLst/>
                          <a:latin typeface="Arial" pitchFamily="34" charset="0"/>
                          <a:cs typeface="Arial" pitchFamily="34" charset="0"/>
                        </a:rPr>
                        <a:t> </a:t>
                      </a:r>
                      <a:endParaRPr lang="en-US" sz="800" baseline="0" dirty="0">
                        <a:solidFill>
                          <a:schemeClr val="tx1"/>
                        </a:solidFill>
                        <a:effectLst/>
                        <a:latin typeface="Arial" pitchFamily="34" charset="0"/>
                        <a:ea typeface="Calibri"/>
                        <a:cs typeface="Arial" pitchFamily="34" charset="0"/>
                      </a:endParaRPr>
                    </a:p>
                  </a:txBody>
                  <a:tcPr marL="45962" marR="45962">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411269">
                <a:tc>
                  <a:txBody>
                    <a:bodyPr/>
                    <a:lstStyle/>
                    <a:p>
                      <a:pPr marL="0" marR="0">
                        <a:spcBef>
                          <a:spcPts val="0"/>
                        </a:spcBef>
                        <a:spcAft>
                          <a:spcPts val="0"/>
                        </a:spcAft>
                      </a:pPr>
                      <a:r>
                        <a:rPr lang="en-US" sz="800" baseline="0" dirty="0">
                          <a:solidFill>
                            <a:schemeClr val="tx1"/>
                          </a:solidFill>
                          <a:effectLst/>
                          <a:latin typeface="Arial" pitchFamily="34" charset="0"/>
                          <a:cs typeface="Arial" pitchFamily="34" charset="0"/>
                        </a:rPr>
                        <a:t>Review other sources of data for additional information.</a:t>
                      </a:r>
                      <a:endParaRPr lang="en-US" sz="800" baseline="0" dirty="0">
                        <a:solidFill>
                          <a:schemeClr val="tx1"/>
                        </a:solidFill>
                        <a:effectLst/>
                        <a:latin typeface="Arial" pitchFamily="34" charset="0"/>
                        <a:ea typeface="Calibri"/>
                        <a:cs typeface="Arial" pitchFamily="34" charset="0"/>
                      </a:endParaRPr>
                    </a:p>
                  </a:txBody>
                  <a:tcPr marL="45962" marR="45962">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aseline="0" dirty="0">
                          <a:solidFill>
                            <a:schemeClr val="tx1"/>
                          </a:solidFill>
                          <a:effectLst/>
                          <a:latin typeface="Arial" pitchFamily="34" charset="0"/>
                          <a:cs typeface="Arial" pitchFamily="34" charset="0"/>
                        </a:rPr>
                        <a:t> </a:t>
                      </a:r>
                      <a:endParaRPr lang="en-US" sz="800" baseline="0" dirty="0">
                        <a:solidFill>
                          <a:schemeClr val="tx1"/>
                        </a:solidFill>
                        <a:effectLst/>
                        <a:latin typeface="Arial" pitchFamily="34" charset="0"/>
                        <a:ea typeface="Calibri"/>
                        <a:cs typeface="Arial" pitchFamily="34" charset="0"/>
                      </a:endParaRPr>
                    </a:p>
                  </a:txBody>
                  <a:tcPr marL="45962" marR="45962">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1490849">
                <a:tc>
                  <a:txBody>
                    <a:bodyPr/>
                    <a:lstStyle/>
                    <a:p>
                      <a:pPr marL="0" marR="0">
                        <a:spcBef>
                          <a:spcPts val="0"/>
                        </a:spcBef>
                        <a:spcAft>
                          <a:spcPts val="0"/>
                        </a:spcAft>
                      </a:pPr>
                      <a:r>
                        <a:rPr lang="en-US" sz="800" baseline="0" dirty="0">
                          <a:solidFill>
                            <a:schemeClr val="tx1"/>
                          </a:solidFill>
                          <a:effectLst/>
                          <a:latin typeface="Arial" pitchFamily="34" charset="0"/>
                          <a:cs typeface="Arial" pitchFamily="34" charset="0"/>
                        </a:rPr>
                        <a:t>Develop the action plan.</a:t>
                      </a:r>
                      <a:endParaRPr lang="en-US" sz="800" baseline="0" dirty="0">
                        <a:solidFill>
                          <a:schemeClr val="tx1"/>
                        </a:solidFill>
                        <a:effectLst/>
                        <a:latin typeface="Arial" pitchFamily="34" charset="0"/>
                        <a:ea typeface="Calibri"/>
                        <a:cs typeface="Arial" pitchFamily="34" charset="0"/>
                      </a:endParaRPr>
                    </a:p>
                  </a:txBody>
                  <a:tcPr marL="45962" marR="45962">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rgbClr val="FF9012"/>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baseline="0" dirty="0">
                          <a:solidFill>
                            <a:schemeClr val="tx1"/>
                          </a:solidFill>
                          <a:effectLst/>
                          <a:latin typeface="Arial" pitchFamily="34" charset="0"/>
                          <a:cs typeface="Arial" pitchFamily="34" charset="0"/>
                        </a:rPr>
                        <a:t>Goal:</a:t>
                      </a:r>
                    </a:p>
                    <a:p>
                      <a:pPr marL="0" marR="0">
                        <a:spcBef>
                          <a:spcPts val="0"/>
                        </a:spcBef>
                        <a:spcAft>
                          <a:spcPts val="0"/>
                        </a:spcAft>
                      </a:pPr>
                      <a:r>
                        <a:rPr lang="en-US" sz="800" baseline="0" dirty="0">
                          <a:solidFill>
                            <a:schemeClr val="tx1"/>
                          </a:solidFill>
                          <a:effectLst/>
                          <a:latin typeface="Arial" pitchFamily="34" charset="0"/>
                          <a:cs typeface="Arial" pitchFamily="34" charset="0"/>
                        </a:rPr>
                        <a:t> </a:t>
                      </a:r>
                    </a:p>
                    <a:p>
                      <a:pPr marL="0" marR="0">
                        <a:spcBef>
                          <a:spcPts val="0"/>
                        </a:spcBef>
                        <a:spcAft>
                          <a:spcPts val="0"/>
                        </a:spcAft>
                      </a:pPr>
                      <a:r>
                        <a:rPr lang="en-US" sz="800" baseline="0" dirty="0">
                          <a:solidFill>
                            <a:schemeClr val="tx1"/>
                          </a:solidFill>
                          <a:effectLst/>
                          <a:latin typeface="Arial" pitchFamily="34" charset="0"/>
                          <a:cs typeface="Arial" pitchFamily="34" charset="0"/>
                        </a:rPr>
                        <a:t>Measure of Success:</a:t>
                      </a:r>
                    </a:p>
                    <a:p>
                      <a:pPr marL="0" marR="0">
                        <a:spcBef>
                          <a:spcPts val="0"/>
                        </a:spcBef>
                        <a:spcAft>
                          <a:spcPts val="0"/>
                        </a:spcAft>
                      </a:pPr>
                      <a:r>
                        <a:rPr lang="en-US" sz="800" baseline="0" dirty="0">
                          <a:solidFill>
                            <a:schemeClr val="tx1"/>
                          </a:solidFill>
                          <a:effectLst/>
                          <a:latin typeface="Arial" pitchFamily="34" charset="0"/>
                          <a:cs typeface="Arial" pitchFamily="34" charset="0"/>
                        </a:rPr>
                        <a:t> </a:t>
                      </a:r>
                    </a:p>
                    <a:p>
                      <a:pPr marL="0" marR="0">
                        <a:spcBef>
                          <a:spcPts val="0"/>
                        </a:spcBef>
                        <a:spcAft>
                          <a:spcPts val="0"/>
                        </a:spcAft>
                      </a:pPr>
                      <a:r>
                        <a:rPr lang="en-US" sz="800" baseline="0" dirty="0">
                          <a:solidFill>
                            <a:schemeClr val="tx1"/>
                          </a:solidFill>
                          <a:effectLst/>
                          <a:latin typeface="Arial" pitchFamily="34" charset="0"/>
                          <a:cs typeface="Arial" pitchFamily="34" charset="0"/>
                        </a:rPr>
                        <a:t>Steps:</a:t>
                      </a:r>
                    </a:p>
                    <a:p>
                      <a:pPr marL="0" marR="0">
                        <a:spcBef>
                          <a:spcPts val="0"/>
                        </a:spcBef>
                        <a:spcAft>
                          <a:spcPts val="0"/>
                        </a:spcAft>
                      </a:pPr>
                      <a:r>
                        <a:rPr lang="en-US" sz="800" baseline="0" dirty="0">
                          <a:solidFill>
                            <a:schemeClr val="tx1"/>
                          </a:solidFill>
                          <a:effectLst/>
                          <a:latin typeface="Arial" pitchFamily="34" charset="0"/>
                          <a:cs typeface="Arial" pitchFamily="34" charset="0"/>
                        </a:rPr>
                        <a:t> </a:t>
                      </a:r>
                    </a:p>
                    <a:p>
                      <a:pPr marL="0" marR="0">
                        <a:spcBef>
                          <a:spcPts val="0"/>
                        </a:spcBef>
                        <a:spcAft>
                          <a:spcPts val="0"/>
                        </a:spcAft>
                      </a:pPr>
                      <a:r>
                        <a:rPr lang="en-US" sz="800" baseline="0" dirty="0">
                          <a:solidFill>
                            <a:schemeClr val="tx1"/>
                          </a:solidFill>
                          <a:effectLst/>
                          <a:latin typeface="Arial" pitchFamily="34" charset="0"/>
                          <a:cs typeface="Arial" pitchFamily="34" charset="0"/>
                        </a:rPr>
                        <a:t> </a:t>
                      </a:r>
                    </a:p>
                    <a:p>
                      <a:pPr marL="0" marR="0">
                        <a:spcBef>
                          <a:spcPts val="0"/>
                        </a:spcBef>
                        <a:spcAft>
                          <a:spcPts val="0"/>
                        </a:spcAft>
                      </a:pPr>
                      <a:r>
                        <a:rPr lang="en-US" sz="800" baseline="0" dirty="0">
                          <a:solidFill>
                            <a:schemeClr val="tx1"/>
                          </a:solidFill>
                          <a:effectLst/>
                          <a:latin typeface="Arial" pitchFamily="34" charset="0"/>
                          <a:cs typeface="Arial" pitchFamily="34" charset="0"/>
                        </a:rPr>
                        <a:t>When you’ll measure:</a:t>
                      </a:r>
                    </a:p>
                    <a:p>
                      <a:pPr marL="0" marR="0">
                        <a:spcBef>
                          <a:spcPts val="0"/>
                        </a:spcBef>
                        <a:spcAft>
                          <a:spcPts val="0"/>
                        </a:spcAft>
                      </a:pPr>
                      <a:r>
                        <a:rPr lang="en-US" sz="800" baseline="0" dirty="0">
                          <a:solidFill>
                            <a:schemeClr val="tx1"/>
                          </a:solidFill>
                          <a:effectLst/>
                          <a:latin typeface="Arial" pitchFamily="34" charset="0"/>
                          <a:cs typeface="Arial" pitchFamily="34" charset="0"/>
                        </a:rPr>
                        <a:t> </a:t>
                      </a:r>
                    </a:p>
                  </a:txBody>
                  <a:tcPr marL="45962" marR="45962">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rgbClr val="FF9012"/>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5665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prstGeom prst="rect">
            <a:avLst/>
          </a:prstGeom>
        </p:spPr>
        <p:txBody>
          <a:bodyPr/>
          <a:lstStyle/>
          <a:p>
            <a:fld id="{DF625FB1-CAA2-1745-BF48-B99B069FDFDF}" type="slidenum">
              <a:rPr lang="en-US" smtClean="0"/>
              <a:pPr/>
              <a:t>45</a:t>
            </a:fld>
            <a:endParaRPr lang="en-US" dirty="0"/>
          </a:p>
        </p:txBody>
      </p:sp>
      <p:sp>
        <p:nvSpPr>
          <p:cNvPr id="3" name="Title 2"/>
          <p:cNvSpPr>
            <a:spLocks noGrp="1"/>
          </p:cNvSpPr>
          <p:nvPr>
            <p:ph type="title"/>
          </p:nvPr>
        </p:nvSpPr>
        <p:spPr>
          <a:xfrm>
            <a:off x="603168" y="202840"/>
            <a:ext cx="7766132" cy="1352413"/>
          </a:xfrm>
          <a:prstGeom prst="rect">
            <a:avLst/>
          </a:prstGeom>
        </p:spPr>
        <p:txBody>
          <a:bodyPr/>
          <a:lstStyle/>
          <a:p>
            <a:r>
              <a:rPr lang="en-US" dirty="0"/>
              <a:t>Self Assessment/Reflection</a:t>
            </a:r>
          </a:p>
        </p:txBody>
      </p:sp>
      <p:sp>
        <p:nvSpPr>
          <p:cNvPr id="6" name="Content Placeholder 1"/>
          <p:cNvSpPr txBox="1">
            <a:spLocks/>
          </p:cNvSpPr>
          <p:nvPr/>
        </p:nvSpPr>
        <p:spPr>
          <a:xfrm>
            <a:off x="603169" y="1463662"/>
            <a:ext cx="7766131" cy="4152472"/>
          </a:xfrm>
          <a:prstGeom prst="rect">
            <a:avLst/>
          </a:prstGeom>
        </p:spPr>
        <p:txBody>
          <a:bodyPr>
            <a:normAutofit/>
          </a:bodyPr>
          <a:lstStyle>
            <a:lvl1pPr marL="285750" indent="-285750" algn="l" defTabSz="457200" rtl="0" eaLnBrk="1" latinLnBrk="0" hangingPunct="1">
              <a:spcBef>
                <a:spcPts val="1600"/>
              </a:spcBef>
              <a:buClr>
                <a:srgbClr val="0065A4"/>
              </a:buClr>
              <a:buSzPct val="80000"/>
              <a:buFont typeface="Lucida Grande"/>
              <a:buChar char="►"/>
              <a:defRPr sz="1600" kern="1200">
                <a:solidFill>
                  <a:schemeClr val="tx1"/>
                </a:solidFill>
                <a:latin typeface="Arial"/>
                <a:ea typeface="+mn-ea"/>
                <a:cs typeface="Arial"/>
              </a:defRPr>
            </a:lvl1pPr>
            <a:lvl2pPr marL="5715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2pPr>
            <a:lvl3pPr marL="800100" indent="-2286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3pPr>
            <a:lvl4pPr marL="1092200" indent="-2921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4pPr>
            <a:lvl5pPr marL="13716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spcBef>
                <a:spcPts val="1200"/>
              </a:spcBef>
              <a:buSzPct val="100000"/>
            </a:pPr>
            <a:endParaRPr lang="en-IN" dirty="0" smtClean="0">
              <a:solidFill>
                <a:srgbClr val="FFFFFF"/>
              </a:solidFill>
            </a:endParaRPr>
          </a:p>
          <a:p>
            <a:pPr>
              <a:spcBef>
                <a:spcPts val="1200"/>
              </a:spcBef>
              <a:buSzPct val="100000"/>
            </a:pPr>
            <a:endParaRPr lang="en-IN" dirty="0">
              <a:solidFill>
                <a:srgbClr val="FFFFFF"/>
              </a:solidFill>
            </a:endParaRPr>
          </a:p>
          <a:p>
            <a:pPr>
              <a:spcBef>
                <a:spcPts val="1200"/>
              </a:spcBef>
              <a:buSzPct val="100000"/>
            </a:pPr>
            <a:r>
              <a:rPr lang="en-IN" dirty="0" smtClean="0">
                <a:solidFill>
                  <a:srgbClr val="FFFFFF"/>
                </a:solidFill>
              </a:rPr>
              <a:t>How </a:t>
            </a:r>
            <a:r>
              <a:rPr lang="en-IN" dirty="0">
                <a:solidFill>
                  <a:srgbClr val="FFFFFF"/>
                </a:solidFill>
              </a:rPr>
              <a:t>well do you teach skills related to Expression of Ideas?</a:t>
            </a:r>
          </a:p>
          <a:p>
            <a:pPr>
              <a:spcBef>
                <a:spcPts val="1200"/>
              </a:spcBef>
              <a:buSzPct val="100000"/>
            </a:pPr>
            <a:r>
              <a:rPr lang="en-IN" dirty="0">
                <a:solidFill>
                  <a:srgbClr val="FFFFFF"/>
                </a:solidFill>
              </a:rPr>
              <a:t>How well do you teach skills related to Standard English Conventions?</a:t>
            </a:r>
          </a:p>
          <a:p>
            <a:pPr>
              <a:spcBef>
                <a:spcPts val="1200"/>
              </a:spcBef>
              <a:buSzPct val="100000"/>
            </a:pPr>
            <a:r>
              <a:rPr lang="en-IN" dirty="0">
                <a:solidFill>
                  <a:srgbClr val="FFFFFF"/>
                </a:solidFill>
              </a:rPr>
              <a:t>What can you do in your classroom immediately to help students understand what they’ll see on the redesigned SAT?</a:t>
            </a:r>
          </a:p>
          <a:p>
            <a:pPr>
              <a:spcBef>
                <a:spcPts val="1200"/>
              </a:spcBef>
              <a:buSzPct val="100000"/>
            </a:pPr>
            <a:r>
              <a:rPr lang="en-IN" dirty="0">
                <a:solidFill>
                  <a:srgbClr val="FFFFFF"/>
                </a:solidFill>
              </a:rPr>
              <a:t>What long-term adjustments can you  make to support students in developing their mastery of Expression of Ideas and Standard English Conventions?</a:t>
            </a:r>
          </a:p>
          <a:p>
            <a:pPr>
              <a:spcBef>
                <a:spcPts val="1200"/>
              </a:spcBef>
              <a:buSzPct val="100000"/>
            </a:pPr>
            <a:r>
              <a:rPr lang="en-IN" dirty="0">
                <a:solidFill>
                  <a:srgbClr val="FFFFFF"/>
                </a:solidFill>
              </a:rPr>
              <a:t>What additional resources do you need to gather in order to support students in becoming college and career ready?</a:t>
            </a:r>
          </a:p>
          <a:p>
            <a:pPr>
              <a:spcBef>
                <a:spcPts val="1200"/>
              </a:spcBef>
              <a:buSzPct val="100000"/>
            </a:pPr>
            <a:r>
              <a:rPr lang="en-IN" dirty="0">
                <a:solidFill>
                  <a:srgbClr val="FFFFFF"/>
                </a:solidFill>
              </a:rPr>
              <a:t>How can you help students keep track of their own progress toward meeting the college and career ready benchmark?</a:t>
            </a:r>
            <a:endParaRPr lang="en-US" dirty="0">
              <a:solidFill>
                <a:srgbClr val="FFFFFF"/>
              </a:solidFill>
            </a:endParaRPr>
          </a:p>
        </p:txBody>
      </p:sp>
    </p:spTree>
    <p:extLst>
      <p:ext uri="{BB962C8B-B14F-4D97-AF65-F5344CB8AC3E}">
        <p14:creationId xmlns:p14="http://schemas.microsoft.com/office/powerpoint/2010/main" val="318004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03169" y="1545399"/>
            <a:ext cx="7766131" cy="3772472"/>
          </a:xfrm>
        </p:spPr>
        <p:txBody>
          <a:bodyPr>
            <a:noAutofit/>
          </a:bodyPr>
          <a:lstStyle/>
          <a:p>
            <a:pPr marL="0" indent="0">
              <a:spcBef>
                <a:spcPts val="800"/>
              </a:spcBef>
              <a:buNone/>
            </a:pPr>
            <a:endParaRPr lang="en-IN" sz="2100" dirty="0" smtClean="0">
              <a:solidFill>
                <a:srgbClr val="FF9012"/>
              </a:solidFill>
            </a:endParaRPr>
          </a:p>
          <a:p>
            <a:pPr marL="0" indent="0">
              <a:spcBef>
                <a:spcPts val="800"/>
              </a:spcBef>
              <a:buNone/>
            </a:pPr>
            <a:r>
              <a:rPr lang="en-IN" sz="2100" dirty="0" smtClean="0">
                <a:solidFill>
                  <a:srgbClr val="FFFFFF"/>
                </a:solidFill>
              </a:rPr>
              <a:t>Email</a:t>
            </a:r>
            <a:r>
              <a:rPr lang="en-IN" sz="2100" dirty="0">
                <a:solidFill>
                  <a:srgbClr val="FFFFFF"/>
                </a:solidFill>
              </a:rPr>
              <a:t>:  SATinstructionalsupport@collegeboard.org</a:t>
            </a:r>
            <a:endParaRPr lang="en-US" sz="2100" dirty="0">
              <a:solidFill>
                <a:srgbClr val="FFFFFF"/>
              </a:solidFill>
            </a:endParaRPr>
          </a:p>
        </p:txBody>
      </p:sp>
      <p:sp>
        <p:nvSpPr>
          <p:cNvPr id="6" name="Slide Number Placeholder 5"/>
          <p:cNvSpPr>
            <a:spLocks noGrp="1"/>
          </p:cNvSpPr>
          <p:nvPr>
            <p:ph type="sldNum" sz="quarter" idx="12"/>
          </p:nvPr>
        </p:nvSpPr>
        <p:spPr/>
        <p:txBody>
          <a:bodyPr/>
          <a:lstStyle/>
          <a:p>
            <a:fld id="{DF625FB1-CAA2-1745-BF48-B99B069FDFDF}" type="slidenum">
              <a:rPr lang="en-US" smtClean="0"/>
              <a:pPr/>
              <a:t>46</a:t>
            </a:fld>
            <a:endParaRPr lang="en-US" dirty="0"/>
          </a:p>
        </p:txBody>
      </p:sp>
      <p:sp>
        <p:nvSpPr>
          <p:cNvPr id="3" name="Title 2"/>
          <p:cNvSpPr>
            <a:spLocks noGrp="1"/>
          </p:cNvSpPr>
          <p:nvPr>
            <p:ph type="title"/>
          </p:nvPr>
        </p:nvSpPr>
        <p:spPr>
          <a:xfrm>
            <a:off x="603168" y="464024"/>
            <a:ext cx="7766132" cy="1544801"/>
          </a:xfrm>
          <a:prstGeom prst="rect">
            <a:avLst/>
          </a:prstGeom>
        </p:spPr>
        <p:txBody>
          <a:bodyPr>
            <a:noAutofit/>
          </a:bodyPr>
          <a:lstStyle/>
          <a:p>
            <a:r>
              <a:rPr lang="en-IN" dirty="0"/>
              <a:t>Questions or comments about this presentation or the SAT redesign?</a:t>
            </a:r>
            <a:r>
              <a:rPr lang="en-US" dirty="0"/>
              <a:t/>
            </a:r>
            <a:br>
              <a:rPr lang="en-US" dirty="0"/>
            </a:br>
            <a:endParaRPr lang="en-US" dirty="0"/>
          </a:p>
        </p:txBody>
      </p:sp>
      <p:sp>
        <p:nvSpPr>
          <p:cNvPr id="4" name="Rectangle 3">
            <a:hlinkClick r:id="rId3" tooltip="email to SATinstructionalsupport@collegeboard.org"/>
          </p:cNvPr>
          <p:cNvSpPr/>
          <p:nvPr/>
        </p:nvSpPr>
        <p:spPr>
          <a:xfrm>
            <a:off x="1508760" y="1545399"/>
            <a:ext cx="5181600" cy="46342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67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18168" r="-18168"/>
          <a:stretch>
            <a:fillRect/>
          </a:stretch>
        </p:blipFill>
        <p:spPr/>
      </p:pic>
    </p:spTree>
    <p:extLst>
      <p:ext uri="{BB962C8B-B14F-4D97-AF65-F5344CB8AC3E}">
        <p14:creationId xmlns:p14="http://schemas.microsoft.com/office/powerpoint/2010/main" val="315389423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 Resources</a:t>
            </a:r>
            <a:endParaRPr lang="en-US" dirty="0"/>
          </a:p>
        </p:txBody>
      </p:sp>
      <p:sp>
        <p:nvSpPr>
          <p:cNvPr id="3" name="Content Placeholder 2"/>
          <p:cNvSpPr>
            <a:spLocks noGrp="1"/>
          </p:cNvSpPr>
          <p:nvPr>
            <p:ph idx="1"/>
          </p:nvPr>
        </p:nvSpPr>
        <p:spPr/>
        <p:txBody>
          <a:bodyPr/>
          <a:lstStyle/>
          <a:p>
            <a:r>
              <a:rPr lang="en-US" dirty="0">
                <a:hlinkClick r:id="rId3"/>
              </a:rPr>
              <a:t>https://www.noredink.com/for-</a:t>
            </a:r>
            <a:r>
              <a:rPr lang="en-US" dirty="0" smtClean="0">
                <a:hlinkClick r:id="rId3"/>
              </a:rPr>
              <a:t>teachers</a:t>
            </a:r>
            <a:endParaRPr lang="en-US" dirty="0" smtClean="0"/>
          </a:p>
          <a:p>
            <a:endParaRPr lang="en-US" dirty="0" smtClean="0"/>
          </a:p>
          <a:p>
            <a:r>
              <a:rPr lang="en-US" dirty="0" smtClean="0">
                <a:hlinkClick r:id="rId4"/>
              </a:rPr>
              <a:t>www.number2.com</a:t>
            </a:r>
            <a:endParaRPr lang="en-US" dirty="0" smtClean="0"/>
          </a:p>
          <a:p>
            <a:endParaRPr lang="en-US" dirty="0"/>
          </a:p>
          <a:p>
            <a:r>
              <a:rPr lang="en-US" dirty="0">
                <a:hlinkClick r:id="rId5"/>
              </a:rPr>
              <a:t>http://www.quickanddirtytips.com/education/grammar/affect-versus-</a:t>
            </a:r>
            <a:r>
              <a:rPr lang="en-US" dirty="0" smtClean="0">
                <a:hlinkClick r:id="rId5"/>
              </a:rPr>
              <a:t>effect</a:t>
            </a:r>
            <a:endParaRPr lang="en-US" dirty="0" smtClean="0"/>
          </a:p>
          <a:p>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77708208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 Keepers</a:t>
            </a:r>
            <a:endParaRPr lang="en-US" dirty="0"/>
          </a:p>
        </p:txBody>
      </p:sp>
      <p:pic>
        <p:nvPicPr>
          <p:cNvPr id="4" name="Content Placeholder 3"/>
          <p:cNvPicPr>
            <a:picLocks noGrp="1" noChangeAspect="1"/>
          </p:cNvPicPr>
          <p:nvPr>
            <p:ph idx="1"/>
          </p:nvPr>
        </p:nvPicPr>
        <p:blipFill>
          <a:blip r:embed="rId3"/>
          <a:srcRect l="-67776" r="-67776"/>
          <a:stretch>
            <a:fillRect/>
          </a:stretch>
        </p:blipFill>
        <p:spPr/>
      </p:pic>
    </p:spTree>
    <p:extLst>
      <p:ext uri="{BB962C8B-B14F-4D97-AF65-F5344CB8AC3E}">
        <p14:creationId xmlns:p14="http://schemas.microsoft.com/office/powerpoint/2010/main" val="29205357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400" dirty="0" smtClean="0"/>
              <a:t>“There is a calamitous, universal falling off of reading that occurs around the age of__________.”</a:t>
            </a:r>
            <a:endParaRPr lang="en-US" sz="4400" dirty="0"/>
          </a:p>
        </p:txBody>
      </p:sp>
    </p:spTree>
    <p:extLst>
      <p:ext uri="{BB962C8B-B14F-4D97-AF65-F5344CB8AC3E}">
        <p14:creationId xmlns:p14="http://schemas.microsoft.com/office/powerpoint/2010/main" val="135173000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Too</a:t>
            </a:r>
            <a:br>
              <a:rPr lang="en-US" i="1" dirty="0" smtClean="0"/>
            </a:br>
            <a:r>
              <a:rPr lang="en-US" sz="1800" i="1" dirty="0" smtClean="0"/>
              <a:t>“He has outraged too many wise men and pleased too many fools to hide behind his too-appropriate pseudonym much longer</a:t>
            </a:r>
            <a:r>
              <a:rPr lang="en-US" sz="1800" dirty="0" smtClean="0"/>
              <a:t>.</a:t>
            </a:r>
            <a:r>
              <a:rPr lang="en-US" sz="1800" i="1" dirty="0" smtClean="0"/>
              <a:t>”</a:t>
            </a:r>
            <a:br>
              <a:rPr lang="en-US" sz="1800" i="1" dirty="0" smtClean="0"/>
            </a:br>
            <a:r>
              <a:rPr lang="en-US" sz="1800" dirty="0" smtClean="0"/>
              <a:t>From </a:t>
            </a:r>
            <a:r>
              <a:rPr lang="en-US" sz="1800" i="1" dirty="0" smtClean="0"/>
              <a:t>Ender’s Game </a:t>
            </a:r>
            <a:r>
              <a:rPr lang="en-US" sz="1800" dirty="0" smtClean="0"/>
              <a:t>by Orson Scott Card</a:t>
            </a:r>
            <a:br>
              <a:rPr lang="en-US" sz="1800" dirty="0" smtClean="0"/>
            </a:br>
            <a:r>
              <a:rPr lang="en-US" sz="1800" dirty="0" smtClean="0"/>
              <a:t>	-</a:t>
            </a:r>
            <a:endParaRPr lang="en-US" dirty="0"/>
          </a:p>
        </p:txBody>
      </p:sp>
      <p:pic>
        <p:nvPicPr>
          <p:cNvPr id="4" name="Content Placeholder 3"/>
          <p:cNvPicPr>
            <a:picLocks noGrp="1" noChangeAspect="1"/>
          </p:cNvPicPr>
          <p:nvPr>
            <p:ph idx="1"/>
          </p:nvPr>
        </p:nvPicPr>
        <p:blipFill>
          <a:blip r:embed="rId3"/>
          <a:srcRect l="-18156" r="-18156"/>
          <a:stretch>
            <a:fillRect/>
          </a:stretch>
        </p:blipFill>
        <p:spPr/>
      </p:pic>
    </p:spTree>
    <p:extLst>
      <p:ext uri="{BB962C8B-B14F-4D97-AF65-F5344CB8AC3E}">
        <p14:creationId xmlns:p14="http://schemas.microsoft.com/office/powerpoint/2010/main" val="313735505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“Rethinking Classroom Observation”</a:t>
            </a:r>
            <a:endParaRPr lang="en-US" dirty="0"/>
          </a:p>
        </p:txBody>
      </p:sp>
      <p:pic>
        <p:nvPicPr>
          <p:cNvPr id="4" name="Content Placeholder 3"/>
          <p:cNvPicPr>
            <a:picLocks noGrp="1" noChangeAspect="1"/>
          </p:cNvPicPr>
          <p:nvPr>
            <p:ph idx="1"/>
          </p:nvPr>
        </p:nvPicPr>
        <p:blipFill>
          <a:blip r:embed="rId3"/>
          <a:srcRect l="-70102" r="-70102"/>
          <a:stretch>
            <a:fillRect/>
          </a:stretch>
        </p:blipFill>
        <p:spPr>
          <a:xfrm>
            <a:off x="765175" y="2070100"/>
            <a:ext cx="7612063" cy="4183063"/>
          </a:xfrm>
        </p:spPr>
      </p:pic>
    </p:spTree>
    <p:extLst>
      <p:ext uri="{BB962C8B-B14F-4D97-AF65-F5344CB8AC3E}">
        <p14:creationId xmlns:p14="http://schemas.microsoft.com/office/powerpoint/2010/main" val="112313742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idx="1"/>
          </p:nvPr>
        </p:nvSpPr>
        <p:spPr>
          <a:xfrm>
            <a:off x="381000" y="1854200"/>
            <a:ext cx="8763000" cy="3384550"/>
          </a:xfrm>
        </p:spPr>
        <p:txBody>
          <a:bodyPr/>
          <a:lstStyle/>
          <a:p>
            <a:pPr marL="406400" indent="-406400" eaLnBrk="1" hangingPunct="1">
              <a:lnSpc>
                <a:spcPct val="90000"/>
              </a:lnSpc>
              <a:buSzPct val="95000"/>
            </a:pPr>
            <a:r>
              <a:rPr lang="en-US" sz="2400" dirty="0">
                <a:latin typeface="Tahoma" charset="0"/>
                <a:ea typeface="ＭＳ Ｐゴシック" charset="0"/>
                <a:cs typeface="ＭＳ Ｐゴシック" charset="0"/>
              </a:rPr>
              <a:t> </a:t>
            </a:r>
            <a:r>
              <a:rPr lang="en-US" sz="2800" dirty="0">
                <a:latin typeface="Tahoma" charset="0"/>
                <a:ea typeface="ＭＳ Ｐゴシック" charset="0"/>
                <a:cs typeface="ＭＳ Ｐゴシック" charset="0"/>
              </a:rPr>
              <a:t>Read and highlight the text selection </a:t>
            </a:r>
          </a:p>
          <a:p>
            <a:pPr marL="406400" indent="-406400" eaLnBrk="1" hangingPunct="1">
              <a:lnSpc>
                <a:spcPct val="90000"/>
              </a:lnSpc>
              <a:buSzPct val="95000"/>
              <a:buFont typeface="Wingdings" charset="0"/>
              <a:buNone/>
            </a:pPr>
            <a:endParaRPr lang="en-US" sz="2400" i="1" dirty="0">
              <a:solidFill>
                <a:schemeClr val="accent1"/>
              </a:solidFill>
              <a:latin typeface="Tahoma" charset="0"/>
              <a:ea typeface="ＭＳ Ｐゴシック" charset="0"/>
              <a:cs typeface="ＭＳ Ｐゴシック" charset="0"/>
            </a:endParaRPr>
          </a:p>
          <a:p>
            <a:pPr marL="406400" indent="-406400" eaLnBrk="1" hangingPunct="1">
              <a:lnSpc>
                <a:spcPct val="90000"/>
              </a:lnSpc>
            </a:pPr>
            <a:r>
              <a:rPr lang="en-US" sz="2800" dirty="0">
                <a:latin typeface="Tahoma" charset="0"/>
                <a:ea typeface="ＭＳ Ｐゴシック" charset="0"/>
                <a:cs typeface="ＭＳ Ｐゴシック" charset="0"/>
              </a:rPr>
              <a:t>Record on index cards (one </a:t>
            </a:r>
            <a:r>
              <a:rPr lang="ja-JP" altLang="en-US" sz="2800" dirty="0">
                <a:latin typeface="Tahoma" charset="0"/>
                <a:ea typeface="ＭＳ Ｐゴシック" charset="0"/>
                <a:cs typeface="ＭＳ Ｐゴシック" charset="0"/>
              </a:rPr>
              <a:t>“</a:t>
            </a:r>
            <a:r>
              <a:rPr lang="en-US" sz="2800" dirty="0">
                <a:latin typeface="Tahoma" charset="0"/>
                <a:ea typeface="ＭＳ Ｐゴシック" charset="0"/>
                <a:cs typeface="ＭＳ Ｐゴシック" charset="0"/>
              </a:rPr>
              <a:t>A</a:t>
            </a:r>
            <a:r>
              <a:rPr lang="ja-JP" altLang="en-US" sz="2800" dirty="0">
                <a:latin typeface="Tahoma" charset="0"/>
                <a:ea typeface="ＭＳ Ｐゴシック" charset="0"/>
                <a:cs typeface="ＭＳ Ｐゴシック" charset="0"/>
              </a:rPr>
              <a:t>”</a:t>
            </a:r>
            <a:r>
              <a:rPr lang="en-US" sz="2800" dirty="0">
                <a:latin typeface="Tahoma" charset="0"/>
                <a:ea typeface="ＭＳ Ｐゴシック" charset="0"/>
                <a:cs typeface="ＭＳ Ｐゴシック" charset="0"/>
              </a:rPr>
              <a:t> per index card):</a:t>
            </a:r>
          </a:p>
          <a:p>
            <a:pPr marL="1144588" lvl="2" indent="-344488" eaLnBrk="1" hangingPunct="1">
              <a:lnSpc>
                <a:spcPct val="90000"/>
              </a:lnSpc>
              <a:buClr>
                <a:srgbClr val="751145"/>
              </a:buClr>
              <a:buSzPct val="60000"/>
            </a:pPr>
            <a:r>
              <a:rPr lang="en-US" sz="2800" dirty="0">
                <a:solidFill>
                  <a:srgbClr val="F8C000"/>
                </a:solidFill>
                <a:latin typeface="Tahoma" charset="0"/>
                <a:ea typeface="ＭＳ Ｐゴシック" charset="0"/>
              </a:rPr>
              <a:t>A</a:t>
            </a:r>
            <a:r>
              <a:rPr lang="en-US" sz="2800" dirty="0">
                <a:latin typeface="Tahoma" charset="0"/>
                <a:ea typeface="ＭＳ Ｐゴシック" charset="0"/>
              </a:rPr>
              <a:t>gree: One thing with which you agree</a:t>
            </a:r>
          </a:p>
          <a:p>
            <a:pPr marL="1144588" lvl="2" indent="-344488" eaLnBrk="1" hangingPunct="1">
              <a:lnSpc>
                <a:spcPct val="90000"/>
              </a:lnSpc>
              <a:buClr>
                <a:srgbClr val="751145"/>
              </a:buClr>
              <a:buSzPct val="60000"/>
            </a:pPr>
            <a:r>
              <a:rPr lang="en-US" sz="2800" dirty="0">
                <a:solidFill>
                  <a:srgbClr val="F8C000"/>
                </a:solidFill>
                <a:latin typeface="Tahoma" charset="0"/>
                <a:ea typeface="ＭＳ Ｐゴシック" charset="0"/>
              </a:rPr>
              <a:t>A</a:t>
            </a:r>
            <a:r>
              <a:rPr lang="en-US" sz="2800" dirty="0">
                <a:latin typeface="Tahoma" charset="0"/>
                <a:ea typeface="ＭＳ Ｐゴシック" charset="0"/>
              </a:rPr>
              <a:t>rgue: One thing with which you might argue </a:t>
            </a:r>
          </a:p>
          <a:p>
            <a:pPr marL="1144588" lvl="2" indent="-344488" eaLnBrk="1" hangingPunct="1">
              <a:lnSpc>
                <a:spcPct val="90000"/>
              </a:lnSpc>
              <a:buClr>
                <a:srgbClr val="751145"/>
              </a:buClr>
              <a:buSzPct val="60000"/>
            </a:pPr>
            <a:r>
              <a:rPr lang="en-US" sz="2800" dirty="0">
                <a:solidFill>
                  <a:srgbClr val="F8C000"/>
                </a:solidFill>
                <a:latin typeface="Tahoma" charset="0"/>
                <a:ea typeface="ＭＳ Ｐゴシック" charset="0"/>
              </a:rPr>
              <a:t>A</a:t>
            </a:r>
            <a:r>
              <a:rPr lang="en-US" sz="2800" dirty="0">
                <a:latin typeface="Tahoma" charset="0"/>
                <a:ea typeface="ＭＳ Ｐゴシック" charset="0"/>
              </a:rPr>
              <a:t>spire: One thing to which you aspire</a:t>
            </a:r>
          </a:p>
        </p:txBody>
      </p:sp>
      <p:sp>
        <p:nvSpPr>
          <p:cNvPr id="5123" name="Rectangle 3"/>
          <p:cNvSpPr>
            <a:spLocks noChangeArrowheads="1"/>
          </p:cNvSpPr>
          <p:nvPr/>
        </p:nvSpPr>
        <p:spPr bwMode="auto">
          <a:xfrm>
            <a:off x="3963722" y="473075"/>
            <a:ext cx="5056718" cy="769441"/>
          </a:xfrm>
          <a:prstGeom prst="rect">
            <a:avLst/>
          </a:prstGeom>
          <a:noFill/>
          <a:ln w="9525">
            <a:noFill/>
            <a:miter lim="800000"/>
            <a:headEnd/>
            <a:tailEnd/>
          </a:ln>
          <a:effectLst/>
        </p:spPr>
        <p:txBody>
          <a:bodyPr wrap="none">
            <a:spAutoFit/>
          </a:bodyPr>
          <a:lstStyle/>
          <a:p>
            <a:pPr algn="ctr"/>
            <a:r>
              <a:rPr lang="en-US" sz="3200" b="1" dirty="0">
                <a:solidFill>
                  <a:srgbClr val="8C0021"/>
                </a:solidFill>
                <a:effectLst>
                  <a:outerShdw blurRad="38100" dist="38100" dir="2700000" algn="tl">
                    <a:srgbClr val="000000"/>
                  </a:outerShdw>
                </a:effectLst>
                <a:latin typeface="Tahoma" charset="0"/>
              </a:rPr>
              <a:t> </a:t>
            </a:r>
            <a:r>
              <a:rPr lang="en-US" sz="4400" dirty="0">
                <a:solidFill>
                  <a:schemeClr val="bg1"/>
                </a:solidFill>
              </a:rPr>
              <a:t>Three </a:t>
            </a:r>
            <a:r>
              <a:rPr lang="en-US" sz="4400" dirty="0" smtClean="0">
                <a:solidFill>
                  <a:schemeClr val="bg1"/>
                </a:solidFill>
              </a:rPr>
              <a:t>A’s </a:t>
            </a:r>
            <a:r>
              <a:rPr lang="en-US" sz="4400" dirty="0">
                <a:solidFill>
                  <a:schemeClr val="bg1"/>
                </a:solidFill>
              </a:rPr>
              <a:t>Plus One</a:t>
            </a:r>
            <a:endParaRPr lang="en-US" sz="4400" dirty="0">
              <a:solidFill>
                <a:schemeClr val="bg1"/>
              </a:solidFill>
              <a:effectLst>
                <a:outerShdw blurRad="38100" dist="38100" dir="2700000" algn="tl">
                  <a:srgbClr val="000000"/>
                </a:outerShdw>
              </a:effectLst>
            </a:endParaRPr>
          </a:p>
        </p:txBody>
      </p:sp>
      <p:sp>
        <p:nvSpPr>
          <p:cNvPr id="11268" name="TextBox 23"/>
          <p:cNvSpPr txBox="1">
            <a:spLocks noChangeArrowheads="1"/>
          </p:cNvSpPr>
          <p:nvPr/>
        </p:nvSpPr>
        <p:spPr bwMode="auto">
          <a:xfrm>
            <a:off x="452406" y="1287463"/>
            <a:ext cx="35814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rgbClr val="FFFFFF"/>
                </a:solidFill>
                <a:latin typeface="Tahoma" charset="0"/>
              </a:rPr>
              <a:t>Individually</a:t>
            </a:r>
            <a:r>
              <a:rPr lang="en-US" sz="3200" dirty="0">
                <a:solidFill>
                  <a:srgbClr val="FFFFFF"/>
                </a:solidFill>
                <a:latin typeface="Tahoma" charset="0"/>
              </a:rPr>
              <a:t>:</a:t>
            </a:r>
          </a:p>
        </p:txBody>
      </p:sp>
      <p:sp>
        <p:nvSpPr>
          <p:cNvPr id="11269" name="Rectangle 8"/>
          <p:cNvSpPr>
            <a:spLocks noChangeArrowheads="1"/>
          </p:cNvSpPr>
          <p:nvPr/>
        </p:nvSpPr>
        <p:spPr bwMode="auto">
          <a:xfrm>
            <a:off x="2741613" y="6459538"/>
            <a:ext cx="3630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Tahoma" charset="0"/>
              </a:rPr>
              <a:t>Groups at Work – Copyright  MiraVia LLC – All rights reserved</a:t>
            </a:r>
          </a:p>
        </p:txBody>
      </p:sp>
    </p:spTree>
    <p:extLst>
      <p:ext uri="{BB962C8B-B14F-4D97-AF65-F5344CB8AC3E}">
        <p14:creationId xmlns:p14="http://schemas.microsoft.com/office/powerpoint/2010/main" val="2858600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12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12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1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28725" y="552450"/>
            <a:ext cx="7772400" cy="533400"/>
          </a:xfrm>
        </p:spPr>
        <p:txBody>
          <a:bodyPr/>
          <a:lstStyle/>
          <a:p>
            <a:pPr eaLnBrk="1" hangingPunct="1"/>
            <a:r>
              <a:rPr lang="en-US" dirty="0">
                <a:solidFill>
                  <a:srgbClr val="FFFFFF"/>
                </a:solidFill>
                <a:latin typeface="Arial" charset="0"/>
                <a:ea typeface="ＭＳ Ｐゴシック" charset="0"/>
                <a:cs typeface="ＭＳ Ｐゴシック" charset="0"/>
              </a:rPr>
              <a:t>Three A</a:t>
            </a:r>
            <a:r>
              <a:rPr lang="ja-JP" altLang="en-US" dirty="0">
                <a:solidFill>
                  <a:srgbClr val="FFFFFF"/>
                </a:solidFill>
                <a:latin typeface="Arial" charset="0"/>
                <a:ea typeface="ＭＳ Ｐゴシック" charset="0"/>
                <a:cs typeface="ＭＳ Ｐゴシック" charset="0"/>
              </a:rPr>
              <a:t>’</a:t>
            </a:r>
            <a:r>
              <a:rPr lang="en-US" dirty="0">
                <a:solidFill>
                  <a:srgbClr val="FFFFFF"/>
                </a:solidFill>
                <a:latin typeface="Arial" charset="0"/>
                <a:ea typeface="ＭＳ Ｐゴシック" charset="0"/>
                <a:cs typeface="ＭＳ Ｐゴシック" charset="0"/>
              </a:rPr>
              <a:t>s Plus One</a:t>
            </a:r>
            <a:endParaRPr lang="en-US" sz="3200" dirty="0">
              <a:solidFill>
                <a:srgbClr val="FFFFFF"/>
              </a:solidFill>
              <a:latin typeface="Arial" charset="0"/>
              <a:ea typeface="ＭＳ Ｐゴシック" charset="0"/>
              <a:cs typeface="ＭＳ Ｐゴシック" charset="0"/>
            </a:endParaRPr>
          </a:p>
        </p:txBody>
      </p:sp>
      <p:sp>
        <p:nvSpPr>
          <p:cNvPr id="1027" name="Rectangle 3"/>
          <p:cNvSpPr>
            <a:spLocks noGrp="1" noChangeArrowheads="1"/>
          </p:cNvSpPr>
          <p:nvPr>
            <p:ph idx="1"/>
          </p:nvPr>
        </p:nvSpPr>
        <p:spPr>
          <a:xfrm>
            <a:off x="490538" y="2573338"/>
            <a:ext cx="8416925" cy="5257800"/>
          </a:xfrm>
        </p:spPr>
        <p:txBody>
          <a:bodyPr/>
          <a:lstStyle/>
          <a:p>
            <a:pPr marL="338138" indent="-338138" eaLnBrk="1" hangingPunct="1">
              <a:lnSpc>
                <a:spcPct val="120000"/>
              </a:lnSpc>
              <a:buClr>
                <a:srgbClr val="751145"/>
              </a:buClr>
            </a:pPr>
            <a:r>
              <a:rPr lang="en-US" sz="2800" dirty="0">
                <a:latin typeface="Tahoma" charset="0"/>
                <a:ea typeface="ＭＳ Ｐゴシック" charset="0"/>
                <a:cs typeface="ＭＳ Ｐゴシック" charset="0"/>
              </a:rPr>
              <a:t>Share </a:t>
            </a:r>
            <a:r>
              <a:rPr lang="en-US" sz="2800" i="1" dirty="0">
                <a:solidFill>
                  <a:schemeClr val="accent1"/>
                </a:solidFill>
                <a:latin typeface="Tahoma" charset="0"/>
                <a:ea typeface="ＭＳ Ｐゴシック" charset="0"/>
                <a:cs typeface="ＭＳ Ｐゴシック" charset="0"/>
              </a:rPr>
              <a:t>Agreement </a:t>
            </a:r>
            <a:r>
              <a:rPr lang="en-US" sz="2800" dirty="0">
                <a:latin typeface="Tahoma" charset="0"/>
                <a:ea typeface="ＭＳ Ｐゴシック" charset="0"/>
                <a:cs typeface="ＭＳ Ｐゴシック" charset="0"/>
              </a:rPr>
              <a:t>cards one at a time without commenting on them; place all four cards on table</a:t>
            </a:r>
          </a:p>
          <a:p>
            <a:pPr marL="338138" indent="-338138" eaLnBrk="1" hangingPunct="1">
              <a:lnSpc>
                <a:spcPct val="120000"/>
              </a:lnSpc>
              <a:buClr>
                <a:srgbClr val="751145"/>
              </a:buClr>
            </a:pPr>
            <a:r>
              <a:rPr lang="en-US" sz="2800" dirty="0">
                <a:solidFill>
                  <a:schemeClr val="accent1"/>
                </a:solidFill>
                <a:latin typeface="Tahoma" charset="0"/>
                <a:ea typeface="ＭＳ Ｐゴシック" charset="0"/>
                <a:cs typeface="ＭＳ Ｐゴシック" charset="0"/>
              </a:rPr>
              <a:t>A</a:t>
            </a:r>
            <a:r>
              <a:rPr lang="en-US" sz="2800" dirty="0">
                <a:latin typeface="Tahoma" charset="0"/>
                <a:ea typeface="ＭＳ Ｐゴシック" charset="0"/>
                <a:cs typeface="ＭＳ Ｐゴシック" charset="0"/>
              </a:rPr>
              <a:t> offers a summarizing paraphrase for cards on the table</a:t>
            </a:r>
          </a:p>
          <a:p>
            <a:pPr marL="338138" indent="-338138" eaLnBrk="1" hangingPunct="1">
              <a:lnSpc>
                <a:spcPct val="120000"/>
              </a:lnSpc>
              <a:buClr>
                <a:srgbClr val="751145"/>
              </a:buClr>
            </a:pPr>
            <a:r>
              <a:rPr lang="en-US" sz="2800" dirty="0">
                <a:latin typeface="Tahoma" charset="0"/>
                <a:ea typeface="ＭＳ Ｐゴシック" charset="0"/>
                <a:cs typeface="ＭＳ Ｐゴシック" charset="0"/>
              </a:rPr>
              <a:t>Then, </a:t>
            </a:r>
            <a:r>
              <a:rPr lang="en-US" sz="2800" dirty="0">
                <a:solidFill>
                  <a:schemeClr val="accent1"/>
                </a:solidFill>
                <a:latin typeface="Tahoma" charset="0"/>
                <a:ea typeface="ＭＳ Ｐゴシック" charset="0"/>
                <a:cs typeface="ＭＳ Ｐゴシック" charset="0"/>
              </a:rPr>
              <a:t>A</a:t>
            </a:r>
            <a:r>
              <a:rPr lang="en-US" sz="2800" dirty="0">
                <a:latin typeface="Tahoma" charset="0"/>
                <a:ea typeface="ＭＳ Ｐゴシック" charset="0"/>
                <a:cs typeface="ＭＳ Ｐゴシック" charset="0"/>
              </a:rPr>
              <a:t> leads an inquiry with quartet into values and beliefs associated with their choices</a:t>
            </a:r>
          </a:p>
        </p:txBody>
      </p:sp>
      <p:sp>
        <p:nvSpPr>
          <p:cNvPr id="47" name="TextBox 46"/>
          <p:cNvSpPr txBox="1">
            <a:spLocks noChangeArrowheads="1"/>
          </p:cNvSpPr>
          <p:nvPr/>
        </p:nvSpPr>
        <p:spPr bwMode="auto">
          <a:xfrm>
            <a:off x="414338" y="1109663"/>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a:solidFill>
                  <a:srgbClr val="FFFFFF"/>
                </a:solidFill>
                <a:latin typeface="Tahoma" charset="0"/>
              </a:rPr>
              <a:t>Quartets:</a:t>
            </a:r>
          </a:p>
        </p:txBody>
      </p:sp>
      <p:sp>
        <p:nvSpPr>
          <p:cNvPr id="49" name="TextBox 48"/>
          <p:cNvSpPr txBox="1">
            <a:spLocks noChangeArrowheads="1"/>
          </p:cNvSpPr>
          <p:nvPr/>
        </p:nvSpPr>
        <p:spPr bwMode="auto">
          <a:xfrm>
            <a:off x="482600" y="1684338"/>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chemeClr val="accent1"/>
              </a:buClr>
              <a:buSzPct val="85000"/>
              <a:buFont typeface="Arial" charset="0"/>
              <a:buChar char="•"/>
            </a:pPr>
            <a:r>
              <a:rPr lang="en-US">
                <a:latin typeface="Tahoma" charset="0"/>
              </a:rPr>
              <a:t>  </a:t>
            </a:r>
            <a:r>
              <a:rPr lang="en-US" sz="2800">
                <a:latin typeface="Tahoma" charset="0"/>
              </a:rPr>
              <a:t>Letter off </a:t>
            </a:r>
            <a:r>
              <a:rPr lang="en-US" sz="2800">
                <a:solidFill>
                  <a:srgbClr val="8C0021"/>
                </a:solidFill>
                <a:latin typeface="Tahoma" charset="0"/>
              </a:rPr>
              <a:t>A-D</a:t>
            </a:r>
            <a:r>
              <a:rPr lang="en-US" sz="2800">
                <a:latin typeface="Tahoma" charset="0"/>
              </a:rPr>
              <a:t> </a:t>
            </a:r>
          </a:p>
        </p:txBody>
      </p:sp>
      <p:sp>
        <p:nvSpPr>
          <p:cNvPr id="50" name="TextBox 49"/>
          <p:cNvSpPr txBox="1">
            <a:spLocks noChangeArrowheads="1"/>
          </p:cNvSpPr>
          <p:nvPr/>
        </p:nvSpPr>
        <p:spPr bwMode="auto">
          <a:xfrm>
            <a:off x="474663" y="2235200"/>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chemeClr val="accent1"/>
              </a:buClr>
            </a:pPr>
            <a:r>
              <a:rPr lang="en-US" sz="2800">
                <a:solidFill>
                  <a:srgbClr val="8C0021"/>
                </a:solidFill>
                <a:latin typeface="Tahoma" charset="0"/>
              </a:rPr>
              <a:t>Round 1:</a:t>
            </a:r>
          </a:p>
        </p:txBody>
      </p:sp>
      <p:sp>
        <p:nvSpPr>
          <p:cNvPr id="13319" name="Rectangle 8"/>
          <p:cNvSpPr>
            <a:spLocks noChangeArrowheads="1"/>
          </p:cNvSpPr>
          <p:nvPr/>
        </p:nvSpPr>
        <p:spPr bwMode="auto">
          <a:xfrm>
            <a:off x="2741613" y="6459538"/>
            <a:ext cx="3630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Tahoma" charset="0"/>
              </a:rPr>
              <a:t>Groups at Work – Copyright  MiraVia LLC – All rights reserved</a:t>
            </a:r>
          </a:p>
        </p:txBody>
      </p:sp>
    </p:spTree>
    <p:extLst>
      <p:ext uri="{BB962C8B-B14F-4D97-AF65-F5344CB8AC3E}">
        <p14:creationId xmlns:p14="http://schemas.microsoft.com/office/powerpoint/2010/main" val="2895075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P spid="47" grpId="0"/>
      <p:bldP spid="49" grpId="0"/>
      <p:bldP spid="5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atin typeface="Arial" charset="0"/>
                <a:ea typeface="ＭＳ Ｐゴシック" charset="0"/>
                <a:cs typeface="ＭＳ Ｐゴシック" charset="0"/>
              </a:rPr>
              <a:t>Three A</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Plus One</a:t>
            </a:r>
          </a:p>
        </p:txBody>
      </p:sp>
      <p:sp>
        <p:nvSpPr>
          <p:cNvPr id="3" name="Content Placeholder 2"/>
          <p:cNvSpPr>
            <a:spLocks noGrp="1"/>
          </p:cNvSpPr>
          <p:nvPr>
            <p:ph idx="1"/>
          </p:nvPr>
        </p:nvSpPr>
        <p:spPr>
          <a:xfrm>
            <a:off x="584200" y="1752600"/>
            <a:ext cx="7772400" cy="4114800"/>
          </a:xfrm>
        </p:spPr>
        <p:txBody>
          <a:bodyPr/>
          <a:lstStyle/>
          <a:p>
            <a:pPr marL="339725" indent="-339725" eaLnBrk="1" hangingPunct="1">
              <a:lnSpc>
                <a:spcPct val="120000"/>
              </a:lnSpc>
              <a:buClr>
                <a:srgbClr val="751145"/>
              </a:buClr>
            </a:pPr>
            <a:r>
              <a:rPr lang="en-US" sz="2800" dirty="0">
                <a:latin typeface="Tahoma" charset="0"/>
                <a:ea typeface="ＭＳ Ｐゴシック" charset="0"/>
                <a:cs typeface="ＭＳ Ｐゴシック" charset="0"/>
              </a:rPr>
              <a:t>Repeat process of sharing cards one at a time and placing on table</a:t>
            </a:r>
          </a:p>
          <a:p>
            <a:pPr marL="339725" indent="-339725" eaLnBrk="1" hangingPunct="1">
              <a:lnSpc>
                <a:spcPct val="120000"/>
              </a:lnSpc>
              <a:buClr>
                <a:srgbClr val="751145"/>
              </a:buClr>
            </a:pPr>
            <a:r>
              <a:rPr lang="en-US" sz="2800" dirty="0">
                <a:solidFill>
                  <a:srgbClr val="F8C000"/>
                </a:solidFill>
                <a:latin typeface="Tahoma" charset="0"/>
                <a:ea typeface="ＭＳ Ｐゴシック" charset="0"/>
                <a:cs typeface="ＭＳ Ｐゴシック" charset="0"/>
              </a:rPr>
              <a:t>B</a:t>
            </a:r>
            <a:r>
              <a:rPr lang="en-US" sz="2800" dirty="0">
                <a:latin typeface="Tahoma" charset="0"/>
                <a:ea typeface="ＭＳ Ｐゴシック" charset="0"/>
                <a:cs typeface="ＭＳ Ｐゴシック" charset="0"/>
              </a:rPr>
              <a:t> leads paraphrasing and inquiry for </a:t>
            </a:r>
            <a:r>
              <a:rPr lang="en-US" sz="2800" i="1" dirty="0">
                <a:solidFill>
                  <a:schemeClr val="accent1"/>
                </a:solidFill>
                <a:latin typeface="Tahoma" charset="0"/>
                <a:ea typeface="ＭＳ Ｐゴシック" charset="0"/>
                <a:cs typeface="ＭＳ Ｐゴシック" charset="0"/>
              </a:rPr>
              <a:t>Argument </a:t>
            </a:r>
            <a:r>
              <a:rPr lang="en-US" sz="2800" dirty="0">
                <a:latin typeface="Tahoma" charset="0"/>
                <a:ea typeface="ＭＳ Ｐゴシック" charset="0"/>
                <a:cs typeface="ＭＳ Ｐゴシック" charset="0"/>
              </a:rPr>
              <a:t>cards </a:t>
            </a:r>
            <a:r>
              <a:rPr lang="en-US" sz="2800" dirty="0">
                <a:solidFill>
                  <a:schemeClr val="accent1"/>
                </a:solidFill>
                <a:latin typeface="Tahoma" charset="0"/>
                <a:ea typeface="ＭＳ Ｐゴシック" charset="0"/>
                <a:cs typeface="ＭＳ Ｐゴシック" charset="0"/>
              </a:rPr>
              <a:t>(Round 2)</a:t>
            </a:r>
          </a:p>
          <a:p>
            <a:pPr marL="339725" indent="-339725" eaLnBrk="1" hangingPunct="1">
              <a:lnSpc>
                <a:spcPct val="120000"/>
              </a:lnSpc>
              <a:buClr>
                <a:srgbClr val="751145"/>
              </a:buClr>
            </a:pPr>
            <a:r>
              <a:rPr lang="en-US" sz="2800" dirty="0">
                <a:solidFill>
                  <a:srgbClr val="F8C000"/>
                </a:solidFill>
                <a:latin typeface="Tahoma" charset="0"/>
                <a:ea typeface="ＭＳ Ｐゴシック" charset="0"/>
                <a:cs typeface="ＭＳ Ｐゴシック" charset="0"/>
              </a:rPr>
              <a:t>C</a:t>
            </a:r>
            <a:r>
              <a:rPr lang="en-US" sz="2800" dirty="0">
                <a:latin typeface="Tahoma" charset="0"/>
                <a:ea typeface="ＭＳ Ｐゴシック" charset="0"/>
                <a:cs typeface="ＭＳ Ｐゴシック" charset="0"/>
              </a:rPr>
              <a:t> leads paraphrasing and inquiry for </a:t>
            </a:r>
            <a:r>
              <a:rPr lang="en-US" sz="2800" i="1" dirty="0">
                <a:solidFill>
                  <a:schemeClr val="accent1"/>
                </a:solidFill>
                <a:latin typeface="Tahoma" charset="0"/>
                <a:ea typeface="ＭＳ Ｐゴシック" charset="0"/>
                <a:cs typeface="ＭＳ Ｐゴシック" charset="0"/>
              </a:rPr>
              <a:t>Aspiration </a:t>
            </a:r>
            <a:r>
              <a:rPr lang="en-US" sz="2800" dirty="0">
                <a:solidFill>
                  <a:srgbClr val="FFFFFF"/>
                </a:solidFill>
                <a:latin typeface="Tahoma" charset="0"/>
                <a:ea typeface="ＭＳ Ｐゴシック" charset="0"/>
                <a:cs typeface="ＭＳ Ｐゴシック" charset="0"/>
              </a:rPr>
              <a:t>cards</a:t>
            </a:r>
            <a:r>
              <a:rPr lang="en-US" sz="2800" dirty="0">
                <a:solidFill>
                  <a:srgbClr val="200B7F"/>
                </a:solidFill>
                <a:latin typeface="Tahoma" charset="0"/>
                <a:ea typeface="ＭＳ Ｐゴシック" charset="0"/>
                <a:cs typeface="ＭＳ Ｐゴシック" charset="0"/>
              </a:rPr>
              <a:t> </a:t>
            </a:r>
            <a:r>
              <a:rPr lang="en-US" sz="2800" dirty="0">
                <a:solidFill>
                  <a:srgbClr val="8C0021"/>
                </a:solidFill>
                <a:latin typeface="Tahoma" charset="0"/>
                <a:ea typeface="ＭＳ Ｐゴシック" charset="0"/>
                <a:cs typeface="ＭＳ Ｐゴシック" charset="0"/>
              </a:rPr>
              <a:t>(Round 3)</a:t>
            </a:r>
          </a:p>
          <a:p>
            <a:pPr marL="339725" indent="-339725">
              <a:buFont typeface="Arial" charset="0"/>
              <a:buNone/>
            </a:pPr>
            <a:endParaRPr lang="en-US" sz="2800" dirty="0">
              <a:latin typeface="Tahoma" charset="0"/>
              <a:ea typeface="ＭＳ Ｐゴシック" charset="0"/>
              <a:cs typeface="ＭＳ Ｐゴシック" charset="0"/>
            </a:endParaRPr>
          </a:p>
        </p:txBody>
      </p:sp>
      <p:sp>
        <p:nvSpPr>
          <p:cNvPr id="5" name="TextBox 4"/>
          <p:cNvSpPr txBox="1">
            <a:spLocks noChangeArrowheads="1"/>
          </p:cNvSpPr>
          <p:nvPr/>
        </p:nvSpPr>
        <p:spPr bwMode="auto">
          <a:xfrm>
            <a:off x="576263" y="1227138"/>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8C0021"/>
                </a:solidFill>
                <a:latin typeface="Tahoma" charset="0"/>
              </a:rPr>
              <a:t>Rounds 2 &amp; 3:</a:t>
            </a:r>
          </a:p>
        </p:txBody>
      </p:sp>
      <p:sp>
        <p:nvSpPr>
          <p:cNvPr id="15365" name="Rectangle 8"/>
          <p:cNvSpPr>
            <a:spLocks noChangeArrowheads="1"/>
          </p:cNvSpPr>
          <p:nvPr/>
        </p:nvSpPr>
        <p:spPr bwMode="auto">
          <a:xfrm>
            <a:off x="2741613" y="6459538"/>
            <a:ext cx="3630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Tahoma" charset="0"/>
              </a:rPr>
              <a:t>Groups at Work – Copyright  MiraVia LLC – All rights reserved</a:t>
            </a:r>
          </a:p>
        </p:txBody>
      </p:sp>
    </p:spTree>
    <p:extLst>
      <p:ext uri="{BB962C8B-B14F-4D97-AF65-F5344CB8AC3E}">
        <p14:creationId xmlns:p14="http://schemas.microsoft.com/office/powerpoint/2010/main" val="196262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614363"/>
            <a:ext cx="7772400" cy="457200"/>
          </a:xfrm>
        </p:spPr>
        <p:txBody>
          <a:bodyPr/>
          <a:lstStyle/>
          <a:p>
            <a:pPr eaLnBrk="1" hangingPunct="1"/>
            <a:r>
              <a:rPr lang="en-US" dirty="0">
                <a:solidFill>
                  <a:srgbClr val="FFFFFF"/>
                </a:solidFill>
                <a:latin typeface="Arial" charset="0"/>
                <a:ea typeface="ＭＳ Ｐゴシック" charset="0"/>
                <a:cs typeface="ＭＳ Ｐゴシック" charset="0"/>
              </a:rPr>
              <a:t>Three A</a:t>
            </a:r>
            <a:r>
              <a:rPr lang="ja-JP" altLang="en-US" dirty="0">
                <a:solidFill>
                  <a:srgbClr val="FFFFFF"/>
                </a:solidFill>
                <a:latin typeface="Arial" charset="0"/>
                <a:ea typeface="ＭＳ Ｐゴシック" charset="0"/>
                <a:cs typeface="ＭＳ Ｐゴシック" charset="0"/>
              </a:rPr>
              <a:t>’</a:t>
            </a:r>
            <a:r>
              <a:rPr lang="en-US" dirty="0">
                <a:solidFill>
                  <a:srgbClr val="FFFFFF"/>
                </a:solidFill>
                <a:latin typeface="Arial" charset="0"/>
                <a:ea typeface="ＭＳ Ｐゴシック" charset="0"/>
                <a:cs typeface="ＭＳ Ｐゴシック" charset="0"/>
              </a:rPr>
              <a:t>s Plus One</a:t>
            </a:r>
          </a:p>
        </p:txBody>
      </p:sp>
      <p:sp>
        <p:nvSpPr>
          <p:cNvPr id="4" name="TextBox 3"/>
          <p:cNvSpPr txBox="1">
            <a:spLocks noChangeArrowheads="1"/>
          </p:cNvSpPr>
          <p:nvPr/>
        </p:nvSpPr>
        <p:spPr bwMode="auto">
          <a:xfrm>
            <a:off x="338138" y="1160463"/>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chemeClr val="accent3"/>
                </a:solidFill>
              </a:rPr>
              <a:t>Round 4:</a:t>
            </a:r>
          </a:p>
        </p:txBody>
      </p:sp>
      <p:sp>
        <p:nvSpPr>
          <p:cNvPr id="16388" name="Rectangle 8"/>
          <p:cNvSpPr>
            <a:spLocks noChangeArrowheads="1"/>
          </p:cNvSpPr>
          <p:nvPr/>
        </p:nvSpPr>
        <p:spPr bwMode="auto">
          <a:xfrm>
            <a:off x="2741613" y="6459538"/>
            <a:ext cx="3630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latin typeface="Tahoma" charset="0"/>
              </a:rPr>
              <a:t>Groups at Work – Copyright  MiraVia LLC – All rights reserved</a:t>
            </a:r>
          </a:p>
        </p:txBody>
      </p:sp>
      <p:sp>
        <p:nvSpPr>
          <p:cNvPr id="8" name="Content Placeholder 2"/>
          <p:cNvSpPr txBox="1">
            <a:spLocks/>
          </p:cNvSpPr>
          <p:nvPr/>
        </p:nvSpPr>
        <p:spPr bwMode="auto">
          <a:xfrm>
            <a:off x="584200" y="1816100"/>
            <a:ext cx="7772400" cy="4114800"/>
          </a:xfrm>
          <a:prstGeom prst="rect">
            <a:avLst/>
          </a:prstGeom>
          <a:noFill/>
          <a:ln w="9525">
            <a:noFill/>
            <a:miter lim="800000"/>
            <a:headEnd/>
            <a:tailEnd/>
          </a:ln>
        </p:spPr>
        <p:txBody>
          <a:bodyPr/>
          <a:lstStyle>
            <a:lvl1pPr marL="339725" indent="-339725"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20000"/>
              </a:lnSpc>
              <a:spcAft>
                <a:spcPts val="600"/>
              </a:spcAft>
              <a:buClr>
                <a:srgbClr val="751145"/>
              </a:buClr>
              <a:buSzPct val="85000"/>
              <a:buFont typeface="Arial" charset="0"/>
              <a:buChar char="•"/>
            </a:pPr>
            <a:r>
              <a:rPr lang="en-US" sz="2800" dirty="0">
                <a:solidFill>
                  <a:srgbClr val="F8C000"/>
                </a:solidFill>
              </a:rPr>
              <a:t>Individually, </a:t>
            </a:r>
            <a:r>
              <a:rPr lang="en-US" sz="2800" dirty="0"/>
              <a:t>record one last card:</a:t>
            </a:r>
          </a:p>
          <a:p>
            <a:pPr eaLnBrk="1" hangingPunct="1">
              <a:lnSpc>
                <a:spcPct val="120000"/>
              </a:lnSpc>
              <a:spcAft>
                <a:spcPts val="600"/>
              </a:spcAft>
              <a:buClr>
                <a:srgbClr val="751145"/>
              </a:buClr>
            </a:pPr>
            <a:r>
              <a:rPr lang="en-US" sz="2800" dirty="0">
                <a:solidFill>
                  <a:srgbClr val="8C0021"/>
                </a:solidFill>
              </a:rPr>
              <a:t>	</a:t>
            </a:r>
            <a:r>
              <a:rPr lang="ja-JP" altLang="en-US" sz="2800" dirty="0">
                <a:solidFill>
                  <a:schemeClr val="accent1"/>
                </a:solidFill>
              </a:rPr>
              <a:t>“</a:t>
            </a:r>
            <a:r>
              <a:rPr lang="en-US" sz="2800" dirty="0">
                <a:solidFill>
                  <a:schemeClr val="accent1"/>
                </a:solidFill>
              </a:rPr>
              <a:t>AHA</a:t>
            </a:r>
            <a:r>
              <a:rPr lang="ja-JP" altLang="en-US" sz="2800" dirty="0">
                <a:solidFill>
                  <a:schemeClr val="accent1"/>
                </a:solidFill>
              </a:rPr>
              <a:t>”</a:t>
            </a:r>
            <a:r>
              <a:rPr lang="en-US" sz="2800" dirty="0">
                <a:solidFill>
                  <a:schemeClr val="accent1"/>
                </a:solidFill>
              </a:rPr>
              <a:t>: </a:t>
            </a:r>
            <a:r>
              <a:rPr lang="en-US" sz="2800" dirty="0">
                <a:solidFill>
                  <a:srgbClr val="1A086C"/>
                </a:solidFill>
              </a:rPr>
              <a:t>A personal insight or new perception</a:t>
            </a:r>
          </a:p>
          <a:p>
            <a:pPr eaLnBrk="1" hangingPunct="1">
              <a:lnSpc>
                <a:spcPct val="120000"/>
              </a:lnSpc>
              <a:spcAft>
                <a:spcPts val="600"/>
              </a:spcAft>
              <a:buClr>
                <a:srgbClr val="751145"/>
              </a:buClr>
            </a:pPr>
            <a:r>
              <a:rPr lang="en-US" dirty="0">
                <a:solidFill>
                  <a:srgbClr val="8C0021"/>
                </a:solidFill>
              </a:rPr>
              <a:t>•</a:t>
            </a:r>
            <a:r>
              <a:rPr lang="en-US" sz="2800" dirty="0">
                <a:solidFill>
                  <a:srgbClr val="1A086C"/>
                </a:solidFill>
              </a:rPr>
              <a:t>   Share </a:t>
            </a:r>
            <a:r>
              <a:rPr lang="ja-JP" altLang="en-US" sz="2800" dirty="0">
                <a:solidFill>
                  <a:schemeClr val="accent1"/>
                </a:solidFill>
              </a:rPr>
              <a:t>“</a:t>
            </a:r>
            <a:r>
              <a:rPr lang="en-US" sz="2800" dirty="0">
                <a:solidFill>
                  <a:schemeClr val="accent1"/>
                </a:solidFill>
              </a:rPr>
              <a:t>AHA</a:t>
            </a:r>
            <a:r>
              <a:rPr lang="ja-JP" altLang="en-US" sz="2800" dirty="0">
                <a:solidFill>
                  <a:schemeClr val="accent1"/>
                </a:solidFill>
              </a:rPr>
              <a:t>”</a:t>
            </a:r>
            <a:r>
              <a:rPr lang="en-US" sz="2800" dirty="0">
                <a:solidFill>
                  <a:schemeClr val="accent1"/>
                </a:solidFill>
              </a:rPr>
              <a:t> </a:t>
            </a:r>
            <a:r>
              <a:rPr lang="en-US" sz="2800" dirty="0">
                <a:solidFill>
                  <a:srgbClr val="1A086C"/>
                </a:solidFill>
              </a:rPr>
              <a:t>cards one at a time without    	commenting on them; place on table</a:t>
            </a:r>
          </a:p>
          <a:p>
            <a:pPr eaLnBrk="1" hangingPunct="1">
              <a:lnSpc>
                <a:spcPct val="120000"/>
              </a:lnSpc>
              <a:spcAft>
                <a:spcPts val="600"/>
              </a:spcAft>
              <a:buClr>
                <a:srgbClr val="751145"/>
              </a:buClr>
            </a:pPr>
            <a:r>
              <a:rPr lang="en-US" dirty="0">
                <a:solidFill>
                  <a:srgbClr val="8C0021"/>
                </a:solidFill>
              </a:rPr>
              <a:t>•</a:t>
            </a:r>
            <a:r>
              <a:rPr lang="en-US" sz="2800" dirty="0">
                <a:solidFill>
                  <a:srgbClr val="1A086C"/>
                </a:solidFill>
              </a:rPr>
              <a:t>   D leads paraphrasing and inquiry for </a:t>
            </a:r>
            <a:r>
              <a:rPr lang="ja-JP" altLang="en-US" sz="2800" dirty="0">
                <a:solidFill>
                  <a:srgbClr val="F8C000"/>
                </a:solidFill>
              </a:rPr>
              <a:t>“</a:t>
            </a:r>
            <a:r>
              <a:rPr lang="en-US" sz="2800" dirty="0">
                <a:solidFill>
                  <a:srgbClr val="F8C000"/>
                </a:solidFill>
              </a:rPr>
              <a:t>AHA</a:t>
            </a:r>
            <a:r>
              <a:rPr lang="ja-JP" altLang="en-US" sz="2800" dirty="0">
                <a:solidFill>
                  <a:srgbClr val="F8C000"/>
                </a:solidFill>
              </a:rPr>
              <a:t>”</a:t>
            </a:r>
            <a:r>
              <a:rPr lang="en-US" sz="2800" dirty="0">
                <a:solidFill>
                  <a:srgbClr val="F8C000"/>
                </a:solidFill>
              </a:rPr>
              <a:t>  </a:t>
            </a:r>
            <a:r>
              <a:rPr lang="en-US" sz="2800" dirty="0">
                <a:solidFill>
                  <a:srgbClr val="1A086C"/>
                </a:solidFill>
              </a:rPr>
              <a:t>	cards </a:t>
            </a:r>
          </a:p>
        </p:txBody>
      </p:sp>
    </p:spTree>
    <p:extLst>
      <p:ext uri="{BB962C8B-B14F-4D97-AF65-F5344CB8AC3E}">
        <p14:creationId xmlns:p14="http://schemas.microsoft.com/office/powerpoint/2010/main" val="180840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Observation Process</a:t>
            </a:r>
            <a:endParaRPr lang="en-US" dirty="0"/>
          </a:p>
        </p:txBody>
      </p:sp>
      <p:pic>
        <p:nvPicPr>
          <p:cNvPr id="4" name="Content Placeholder 3"/>
          <p:cNvPicPr>
            <a:picLocks noGrp="1" noChangeAspect="1"/>
          </p:cNvPicPr>
          <p:nvPr>
            <p:ph idx="1"/>
          </p:nvPr>
        </p:nvPicPr>
        <p:blipFill>
          <a:blip r:embed="rId3"/>
          <a:srcRect l="-41009" r="-41009"/>
          <a:stretch>
            <a:fillRect/>
          </a:stretch>
        </p:blipFill>
        <p:spPr/>
      </p:pic>
    </p:spTree>
    <p:extLst>
      <p:ext uri="{BB962C8B-B14F-4D97-AF65-F5344CB8AC3E}">
        <p14:creationId xmlns:p14="http://schemas.microsoft.com/office/powerpoint/2010/main" val="397280382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pic>
        <p:nvPicPr>
          <p:cNvPr id="4" name="Content Placeholder 3"/>
          <p:cNvPicPr>
            <a:picLocks noGrp="1" noChangeAspect="1"/>
          </p:cNvPicPr>
          <p:nvPr>
            <p:ph idx="1"/>
          </p:nvPr>
        </p:nvPicPr>
        <p:blipFill>
          <a:blip r:embed="rId3"/>
          <a:srcRect l="-18130" r="-18130"/>
          <a:stretch>
            <a:fillRect/>
          </a:stretch>
        </p:blipFill>
        <p:spPr/>
      </p:pic>
    </p:spTree>
    <p:extLst>
      <p:ext uri="{BB962C8B-B14F-4D97-AF65-F5344CB8AC3E}">
        <p14:creationId xmlns:p14="http://schemas.microsoft.com/office/powerpoint/2010/main" val="16692973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t>
            </a:r>
            <a:r>
              <a:rPr lang="en-US" sz="3200" i="1" dirty="0" smtClean="0"/>
              <a:t>We </a:t>
            </a:r>
            <a:r>
              <a:rPr lang="en-US" sz="3200" i="1" dirty="0"/>
              <a:t>can’t solve problems by using the same kind of thinking we used to create them.</a:t>
            </a:r>
            <a:r>
              <a:rPr lang="en-US" sz="3200" dirty="0"/>
              <a:t>”  Albert </a:t>
            </a:r>
            <a:r>
              <a:rPr lang="en-US" sz="3200" dirty="0" smtClean="0"/>
              <a:t>Einstein</a:t>
            </a:r>
            <a:endParaRPr lang="en-US" sz="3600" dirty="0"/>
          </a:p>
        </p:txBody>
      </p:sp>
      <p:pic>
        <p:nvPicPr>
          <p:cNvPr id="4" name="Content Placeholder 3" descr="Screen Shot 2015-09-22 at 9.35.27 AM.png"/>
          <p:cNvPicPr>
            <a:picLocks noGrp="1" noChangeAspect="1"/>
          </p:cNvPicPr>
          <p:nvPr>
            <p:ph idx="1"/>
          </p:nvPr>
        </p:nvPicPr>
        <p:blipFill>
          <a:blip r:embed="rId3">
            <a:extLst>
              <a:ext uri="{28A0092B-C50C-407E-A947-70E740481C1C}">
                <a14:useLocalDpi xmlns:a14="http://schemas.microsoft.com/office/drawing/2010/main" val="0"/>
              </a:ext>
            </a:extLst>
          </a:blip>
          <a:srcRect l="-6636" r="-6636"/>
          <a:stretch>
            <a:fillRect/>
          </a:stretch>
        </p:blipFill>
        <p:spPr/>
      </p:pic>
    </p:spTree>
    <p:extLst>
      <p:ext uri="{BB962C8B-B14F-4D97-AF65-F5344CB8AC3E}">
        <p14:creationId xmlns:p14="http://schemas.microsoft.com/office/powerpoint/2010/main" val="14668708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Beyond the 4X4 Classroom</a:t>
            </a:r>
            <a:endParaRPr lang="en-US" dirty="0"/>
          </a:p>
        </p:txBody>
      </p:sp>
      <p:pic>
        <p:nvPicPr>
          <p:cNvPr id="4" name="Content Placeholder 3"/>
          <p:cNvPicPr>
            <a:picLocks noGrp="1" noChangeAspect="1"/>
          </p:cNvPicPr>
          <p:nvPr>
            <p:ph idx="1"/>
          </p:nvPr>
        </p:nvPicPr>
        <p:blipFill>
          <a:blip r:embed="rId3"/>
          <a:srcRect l="-37975" r="-37975"/>
          <a:stretch>
            <a:fillRect/>
          </a:stretch>
        </p:blipFill>
        <p:spPr/>
      </p:pic>
    </p:spTree>
    <p:extLst>
      <p:ext uri="{BB962C8B-B14F-4D97-AF65-F5344CB8AC3E}">
        <p14:creationId xmlns:p14="http://schemas.microsoft.com/office/powerpoint/2010/main" val="26502011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Study</a:t>
            </a:r>
            <a:endParaRPr lang="en-US" dirty="0"/>
          </a:p>
        </p:txBody>
      </p:sp>
      <p:pic>
        <p:nvPicPr>
          <p:cNvPr id="4" name="Content Placeholder 3"/>
          <p:cNvPicPr>
            <a:picLocks noGrp="1" noChangeAspect="1"/>
          </p:cNvPicPr>
          <p:nvPr>
            <p:ph idx="1"/>
          </p:nvPr>
        </p:nvPicPr>
        <p:blipFill>
          <a:blip r:embed="rId3"/>
          <a:srcRect l="-63711" r="-63711"/>
          <a:stretch>
            <a:fillRect/>
          </a:stretch>
        </p:blipFill>
        <p:spPr>
          <a:xfrm>
            <a:off x="832639" y="2086604"/>
            <a:ext cx="7544598" cy="4146800"/>
          </a:xfrm>
        </p:spPr>
      </p:pic>
    </p:spTree>
    <p:extLst>
      <p:ext uri="{BB962C8B-B14F-4D97-AF65-F5344CB8AC3E}">
        <p14:creationId xmlns:p14="http://schemas.microsoft.com/office/powerpoint/2010/main" val="30298467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pic>
        <p:nvPicPr>
          <p:cNvPr id="4" name="Content Placeholder 3"/>
          <p:cNvPicPr>
            <a:picLocks noGrp="1" noChangeAspect="1"/>
          </p:cNvPicPr>
          <p:nvPr>
            <p:ph idx="1"/>
          </p:nvPr>
        </p:nvPicPr>
        <p:blipFill>
          <a:blip r:embed="rId3"/>
          <a:srcRect l="-26287" r="-26287"/>
          <a:stretch>
            <a:fillRect/>
          </a:stretch>
        </p:blipFill>
        <p:spPr/>
      </p:pic>
    </p:spTree>
    <p:extLst>
      <p:ext uri="{BB962C8B-B14F-4D97-AF65-F5344CB8AC3E}">
        <p14:creationId xmlns:p14="http://schemas.microsoft.com/office/powerpoint/2010/main" val="69141544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themeOverride>
</file>

<file path=docProps/app.xml><?xml version="1.0" encoding="utf-8"?>
<Properties xmlns="http://schemas.openxmlformats.org/officeDocument/2006/extended-properties" xmlns:vt="http://schemas.openxmlformats.org/officeDocument/2006/docPropsVTypes">
  <Template/>
  <TotalTime>2317</TotalTime>
  <Words>4146</Words>
  <Application>Microsoft Macintosh PowerPoint</Application>
  <PresentationFormat>On-screen Show (4:3)</PresentationFormat>
  <Paragraphs>450</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Habitat</vt:lpstr>
      <vt:lpstr>MS/HS ELA Collaborative</vt:lpstr>
      <vt:lpstr>What’s your metaphor?</vt:lpstr>
      <vt:lpstr>Learning Targets</vt:lpstr>
      <vt:lpstr>Working Agreements</vt:lpstr>
      <vt:lpstr>PowerPoint Presentation</vt:lpstr>
      <vt:lpstr>“We can’t solve problems by using the same kind of thinking we used to create them.”  Albert Einstein</vt:lpstr>
      <vt:lpstr>Moving Beyond the 4X4 Classroom</vt:lpstr>
      <vt:lpstr>Book Study</vt:lpstr>
      <vt:lpstr>Chapter 1</vt:lpstr>
      <vt:lpstr>Inquiry Question</vt:lpstr>
      <vt:lpstr>Chapter 2:  Staying True to What Works in the Teaching of Reading</vt:lpstr>
      <vt:lpstr>Summarization Activities</vt:lpstr>
      <vt:lpstr>Write a Headline</vt:lpstr>
      <vt:lpstr>PowerPoint Presentation</vt:lpstr>
      <vt:lpstr>PowerPoint Presentation</vt:lpstr>
      <vt:lpstr>PowerPoint Presentation</vt:lpstr>
      <vt:lpstr>Guess the Headline!</vt:lpstr>
      <vt:lpstr>Window Quotes</vt:lpstr>
      <vt:lpstr>Digital Text Summaries</vt:lpstr>
      <vt:lpstr>PowerPoint Presentation</vt:lpstr>
      <vt:lpstr>PowerPoint Presentation</vt:lpstr>
      <vt:lpstr>What Does the Text Do?</vt:lpstr>
      <vt:lpstr>PowerPoint Presentation</vt:lpstr>
      <vt:lpstr>Reading like a Writer</vt:lpstr>
      <vt:lpstr>What does the text mean?</vt:lpstr>
      <vt:lpstr>Reading Between the Lines</vt:lpstr>
      <vt:lpstr>PowerPoint Presentation</vt:lpstr>
      <vt:lpstr>PowerPoint Presentation</vt:lpstr>
      <vt:lpstr>Close Reading</vt:lpstr>
      <vt:lpstr>Chapter 3:  Where the Common Core Reading Standards Fall Short</vt:lpstr>
      <vt:lpstr>Lunch</vt:lpstr>
      <vt:lpstr>SAT/PSAT </vt:lpstr>
      <vt:lpstr>The Redesigned SAT – </vt:lpstr>
      <vt:lpstr>Professional Development Modules for the Redesigned SAT</vt:lpstr>
      <vt:lpstr>Writing and Language Test Content Specifications</vt:lpstr>
      <vt:lpstr>Expression of Ideas and Standard English Conventions </vt:lpstr>
      <vt:lpstr>Expression of Ideas</vt:lpstr>
      <vt:lpstr>Standard English Conventions</vt:lpstr>
      <vt:lpstr>How Do The Tests Impact Instruction in Science, Social Studies, and Career-Related Courses?</vt:lpstr>
      <vt:lpstr>Writing and Language Test Experience</vt:lpstr>
      <vt:lpstr>Instructional Strategies</vt:lpstr>
      <vt:lpstr>Expression of Ideas – Instructional Strategies</vt:lpstr>
      <vt:lpstr>Expression of Ideas – Instructional Strategies</vt:lpstr>
      <vt:lpstr>Follow-Up Activity: Tips for Professional Learning Communities and Vertical Teams</vt:lpstr>
      <vt:lpstr>Self Assessment/Reflection</vt:lpstr>
      <vt:lpstr>Questions or comments about this presentation or the SAT redesign? </vt:lpstr>
      <vt:lpstr>PowerPoint Presentation</vt:lpstr>
      <vt:lpstr>Grammar Resources</vt:lpstr>
      <vt:lpstr>Grammar Keepers</vt:lpstr>
      <vt:lpstr>Too “He has outraged too many wise men and pleased too many fools to hide behind his too-appropriate pseudonym much longer.” From Ender’s Game by Orson Scott Card  -</vt:lpstr>
      <vt:lpstr>“Rethinking Classroom Observation”</vt:lpstr>
      <vt:lpstr>PowerPoint Presentation</vt:lpstr>
      <vt:lpstr>Three A’s Plus One</vt:lpstr>
      <vt:lpstr>Three A’s Plus One</vt:lpstr>
      <vt:lpstr>Three A’s Plus One</vt:lpstr>
      <vt:lpstr>Peer Observation Process</vt:lpstr>
      <vt:lpstr>Closing</vt:lpstr>
    </vt:vector>
  </TitlesOfParts>
  <Company>Char-Em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MS/HS ELA Collaborative</dc:title>
  <dc:creator>Pam Ciganick</dc:creator>
  <cp:lastModifiedBy>Pam Ciganick</cp:lastModifiedBy>
  <cp:revision>70</cp:revision>
  <cp:lastPrinted>2015-09-29T14:53:14Z</cp:lastPrinted>
  <dcterms:created xsi:type="dcterms:W3CDTF">2015-09-09T15:59:48Z</dcterms:created>
  <dcterms:modified xsi:type="dcterms:W3CDTF">2015-10-13T15:34:59Z</dcterms:modified>
</cp:coreProperties>
</file>