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301" r:id="rId3"/>
    <p:sldId id="257" r:id="rId4"/>
    <p:sldId id="260" r:id="rId5"/>
    <p:sldId id="302" r:id="rId6"/>
    <p:sldId id="261" r:id="rId7"/>
    <p:sldId id="308" r:id="rId8"/>
    <p:sldId id="309" r:id="rId9"/>
    <p:sldId id="306" r:id="rId10"/>
    <p:sldId id="299" r:id="rId11"/>
    <p:sldId id="267" r:id="rId12"/>
    <p:sldId id="291" r:id="rId13"/>
    <p:sldId id="265" r:id="rId14"/>
    <p:sldId id="266" r:id="rId15"/>
    <p:sldId id="268" r:id="rId16"/>
    <p:sldId id="305" r:id="rId17"/>
    <p:sldId id="269" r:id="rId18"/>
    <p:sldId id="292" r:id="rId19"/>
    <p:sldId id="294" r:id="rId20"/>
    <p:sldId id="293" r:id="rId21"/>
    <p:sldId id="304" r:id="rId22"/>
    <p:sldId id="270" r:id="rId23"/>
    <p:sldId id="277" r:id="rId24"/>
    <p:sldId id="271" r:id="rId25"/>
    <p:sldId id="278" r:id="rId26"/>
    <p:sldId id="272" r:id="rId27"/>
    <p:sldId id="284" r:id="rId28"/>
    <p:sldId id="285" r:id="rId29"/>
    <p:sldId id="286" r:id="rId30"/>
    <p:sldId id="287" r:id="rId31"/>
    <p:sldId id="288" r:id="rId32"/>
    <p:sldId id="289" r:id="rId33"/>
    <p:sldId id="276" r:id="rId34"/>
    <p:sldId id="279" r:id="rId35"/>
    <p:sldId id="280" r:id="rId36"/>
    <p:sldId id="281" r:id="rId37"/>
    <p:sldId id="282" r:id="rId38"/>
    <p:sldId id="283" r:id="rId39"/>
    <p:sldId id="295" r:id="rId40"/>
    <p:sldId id="310" r:id="rId41"/>
    <p:sldId id="298" r:id="rId42"/>
    <p:sldId id="311" r:id="rId43"/>
    <p:sldId id="303" r:id="rId44"/>
    <p:sldId id="258" r:id="rId45"/>
    <p:sldId id="296"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60" y="-96"/>
      </p:cViewPr>
      <p:guideLst>
        <p:guide orient="horz" pos="2160"/>
        <p:guide pos="2880"/>
      </p:guideLst>
    </p:cSldViewPr>
  </p:slideViewPr>
  <p:notesTextViewPr>
    <p:cViewPr>
      <p:scale>
        <a:sx n="1" d="1"/>
        <a:sy n="1" d="1"/>
      </p:scale>
      <p:origin x="0" y="0"/>
    </p:cViewPr>
  </p:notesTextViewPr>
  <p:sorterViewPr>
    <p:cViewPr>
      <p:scale>
        <a:sx n="100" d="100"/>
        <a:sy n="100" d="100"/>
      </p:scale>
      <p:origin x="0" y="88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F0809C4-4506-4F79-B55F-604B9900727C}" type="datetimeFigureOut">
              <a:rPr lang="en-US"/>
              <a:pPr>
                <a:defRPr/>
              </a:pPr>
              <a:t>9/13/2013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44FB88C-2E05-4872-9E97-D828F439AAB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63574BE9-3AED-4317-B057-A3CA2DB1A7A8}" type="datetimeFigureOut">
              <a:rPr lang="en-US"/>
              <a:pPr>
                <a:defRPr/>
              </a:pPr>
              <a:t>9/13/2013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99AC9407-22CF-4ED3-8B7B-A1A89BEF483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54E923-4AD2-4863-8CD4-0E2B042CB4E2}"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697DAF-6456-4D50-BD93-FA397B6CC806}"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Put tea party activity here</a:t>
            </a:r>
          </a:p>
          <a:p>
            <a:pPr>
              <a:spcBef>
                <a:spcPct val="0"/>
              </a:spcBef>
            </a:pPr>
            <a:r>
              <a:rPr lang="en-US" smtClean="0"/>
              <a:t>Independently, read the article</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D174A0-29C3-41B8-A9BA-0E0B7255F8F3}"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C42DAF-AF57-4B51-A357-530C05F92F88}" type="slidenum">
              <a:rPr lang="en-US"/>
              <a:pPr fontAlgn="base">
                <a:spcBef>
                  <a:spcPct val="0"/>
                </a:spcBef>
                <a:spcAft>
                  <a:spcPct val="0"/>
                </a:spcAft>
              </a:pPr>
              <a:t>13</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 the, “The Write Way” article</a:t>
            </a:r>
          </a:p>
          <a:p>
            <a:pPr>
              <a:spcBef>
                <a:spcPct val="0"/>
              </a:spcBef>
            </a:pPr>
            <a:r>
              <a:rPr lang="en-US" smtClean="0"/>
              <a:t>Table groups:  on chart paper, write, “We think…”   Make a prediction.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336594-1668-4839-9422-40D730D0F2C8}" type="slidenum">
              <a:rPr lang="en-US"/>
              <a:pPr fontAlgn="base">
                <a:spcBef>
                  <a:spcPct val="0"/>
                </a:spcBef>
                <a:spcAft>
                  <a:spcPct val="0"/>
                </a:spcAft>
              </a:pPr>
              <a:t>14</a:t>
            </a:fld>
            <a:endParaRPr lang="en-US"/>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Set timer for three minutes.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Copy pgs. 39-40 of CCSS for teachers.  </a:t>
            </a:r>
          </a:p>
          <a:p>
            <a:pPr fontAlgn="auto">
              <a:spcBef>
                <a:spcPts val="0"/>
              </a:spcBef>
              <a:spcAft>
                <a:spcPts val="0"/>
              </a:spcAft>
              <a:defRPr/>
            </a:pPr>
            <a:endParaRPr lang="en-US" dirty="0" smtClean="0"/>
          </a:p>
          <a:p>
            <a:pPr marL="228600" indent="-228600" fontAlgn="auto">
              <a:spcBef>
                <a:spcPts val="0"/>
              </a:spcBef>
              <a:spcAft>
                <a:spcPts val="0"/>
              </a:spcAft>
              <a:buFontTx/>
              <a:buAutoNum type="arabicPeriod"/>
              <a:defRPr/>
            </a:pPr>
            <a:r>
              <a:rPr lang="en-US" dirty="0" smtClean="0"/>
              <a:t>Circle every strand.</a:t>
            </a:r>
          </a:p>
          <a:p>
            <a:pPr marL="228600" indent="-228600" fontAlgn="auto">
              <a:spcBef>
                <a:spcPts val="0"/>
              </a:spcBef>
              <a:spcAft>
                <a:spcPts val="0"/>
              </a:spcAft>
              <a:buFontTx/>
              <a:buAutoNum type="arabicPeriod"/>
              <a:defRPr/>
            </a:pPr>
            <a:r>
              <a:rPr lang="en-US" dirty="0" smtClean="0"/>
              <a:t>Highlight words that show progression in skill/difficulty as you progress through the grades</a:t>
            </a:r>
          </a:p>
          <a:p>
            <a:pPr marL="228600" indent="-228600" fontAlgn="auto">
              <a:spcBef>
                <a:spcPts val="0"/>
              </a:spcBef>
              <a:spcAft>
                <a:spcPts val="0"/>
              </a:spcAft>
              <a:buFontTx/>
              <a:buAutoNum type="arabicPeriod"/>
              <a:defRPr/>
            </a:pPr>
            <a:r>
              <a:rPr lang="en-US" dirty="0" smtClean="0"/>
              <a:t>Place a star next to the most challenging standard within each strand.</a:t>
            </a:r>
          </a:p>
          <a:p>
            <a:pPr marL="228600" indent="-228600" fontAlgn="auto">
              <a:spcBef>
                <a:spcPts val="0"/>
              </a:spcBef>
              <a:spcAft>
                <a:spcPts val="0"/>
              </a:spcAft>
              <a:buFontTx/>
              <a:buAutoNum type="arabicPeriod"/>
              <a:defRPr/>
            </a:pPr>
            <a:r>
              <a:rPr lang="en-US" dirty="0" smtClean="0"/>
              <a:t>Underline the standard that you think your building needs to focus on the most within each strand.</a:t>
            </a: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0777D0-60DE-4591-B7E8-CCAC11BF897D}"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Can search by CC Curriculum map bundles</a:t>
            </a:r>
          </a:p>
          <a:p>
            <a:pPr>
              <a:spcBef>
                <a:spcPct val="0"/>
              </a:spcBef>
            </a:pPr>
            <a:endParaRPr lang="en-US" smtClean="0"/>
          </a:p>
          <a:p>
            <a:pPr>
              <a:spcBef>
                <a:spcPct val="0"/>
              </a:spcBef>
            </a:pPr>
            <a:r>
              <a:rPr lang="en-US" smtClean="0"/>
              <a:t>CCSS Exemplar text bundles</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DCF7B-8FD0-48E9-A1EF-CA97BD9528F2}"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Copy p. 42-47 in CCSS document. </a:t>
            </a:r>
          </a:p>
          <a:p>
            <a:pPr fontAlgn="auto">
              <a:spcBef>
                <a:spcPts val="0"/>
              </a:spcBef>
              <a:spcAft>
                <a:spcPts val="0"/>
              </a:spcAft>
              <a:defRPr/>
            </a:pPr>
            <a:endParaRPr lang="en-US" dirty="0" smtClean="0"/>
          </a:p>
          <a:p>
            <a:pPr marL="228600" indent="-228600" fontAlgn="auto">
              <a:spcBef>
                <a:spcPts val="0"/>
              </a:spcBef>
              <a:spcAft>
                <a:spcPts val="0"/>
              </a:spcAft>
              <a:buFontTx/>
              <a:buAutoNum type="arabicPeriod"/>
              <a:defRPr/>
            </a:pPr>
            <a:r>
              <a:rPr lang="en-US" dirty="0" smtClean="0"/>
              <a:t>Circle every strand.</a:t>
            </a:r>
          </a:p>
          <a:p>
            <a:pPr marL="228600" indent="-228600" fontAlgn="auto">
              <a:spcBef>
                <a:spcPts val="0"/>
              </a:spcBef>
              <a:spcAft>
                <a:spcPts val="0"/>
              </a:spcAft>
              <a:buFontTx/>
              <a:buAutoNum type="arabicPeriod"/>
              <a:defRPr/>
            </a:pPr>
            <a:r>
              <a:rPr lang="en-US" dirty="0" smtClean="0"/>
              <a:t>Highlight words that show progression in skill/difficulty as you progress through the grades</a:t>
            </a:r>
          </a:p>
          <a:p>
            <a:pPr marL="228600" indent="-228600" fontAlgn="auto">
              <a:spcBef>
                <a:spcPts val="0"/>
              </a:spcBef>
              <a:spcAft>
                <a:spcPts val="0"/>
              </a:spcAft>
              <a:buFontTx/>
              <a:buAutoNum type="arabicPeriod"/>
              <a:defRPr/>
            </a:pPr>
            <a:r>
              <a:rPr lang="en-US" dirty="0" smtClean="0"/>
              <a:t>Place a star next to the most challenging standard within each strand.</a:t>
            </a:r>
          </a:p>
          <a:p>
            <a:pPr marL="228600" indent="-228600" fontAlgn="auto">
              <a:spcBef>
                <a:spcPts val="0"/>
              </a:spcBef>
              <a:spcAft>
                <a:spcPts val="0"/>
              </a:spcAft>
              <a:buFontTx/>
              <a:buAutoNum type="arabicPeriod"/>
              <a:defRPr/>
            </a:pPr>
            <a:r>
              <a:rPr lang="en-US" dirty="0" smtClean="0"/>
              <a:t>Underline the standard that you think your building needs to focus on the most within each strand</a:t>
            </a:r>
          </a:p>
          <a:p>
            <a:pPr fontAlgn="auto">
              <a:spcBef>
                <a:spcPts val="0"/>
              </a:spcBef>
              <a:spcAft>
                <a:spcPts val="0"/>
              </a:spcAft>
              <a:defRPr/>
            </a:pPr>
            <a:endParaRPr lang="en-US" dirty="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264989-FF57-4E8D-A40F-694FF132A11A}"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smtClean="0"/>
              <a:t>Distribute grades 6-8, 9-10, and/or 11-CCR Informational Text Exemplars and performance tasks.  </a:t>
            </a:r>
          </a:p>
          <a:p>
            <a:pPr fontAlgn="auto">
              <a:spcBef>
                <a:spcPts val="0"/>
              </a:spcBef>
              <a:spcAft>
                <a:spcPts val="0"/>
              </a:spcAft>
              <a:defRPr/>
            </a:pPr>
            <a:endParaRPr lang="en-US" dirty="0" smtClean="0"/>
          </a:p>
          <a:p>
            <a:pPr fontAlgn="auto">
              <a:spcBef>
                <a:spcPts val="0"/>
              </a:spcBef>
              <a:spcAft>
                <a:spcPts val="0"/>
              </a:spcAft>
              <a:defRPr/>
            </a:pPr>
            <a:r>
              <a:rPr lang="en-US" dirty="0" smtClean="0"/>
              <a:t>How Do We Do It?</a:t>
            </a:r>
          </a:p>
          <a:p>
            <a:pPr marL="232943" indent="-232943" fontAlgn="auto">
              <a:spcBef>
                <a:spcPts val="0"/>
              </a:spcBef>
              <a:spcAft>
                <a:spcPts val="0"/>
              </a:spcAft>
              <a:buFontTx/>
              <a:buAutoNum type="arabicPeriod"/>
              <a:defRPr/>
            </a:pPr>
            <a:r>
              <a:rPr lang="en-US" dirty="0" smtClean="0"/>
              <a:t>Unpack the Standards for Literacy in History/Social Studies, Science &amp; Technical Subjects</a:t>
            </a:r>
          </a:p>
          <a:p>
            <a:pPr marL="232943" indent="-232943" fontAlgn="auto">
              <a:spcBef>
                <a:spcPts val="0"/>
              </a:spcBef>
              <a:spcAft>
                <a:spcPts val="0"/>
              </a:spcAft>
              <a:buFontTx/>
              <a:buAutoNum type="arabicPeriod"/>
              <a:defRPr/>
            </a:pPr>
            <a:r>
              <a:rPr lang="en-US" dirty="0" smtClean="0"/>
              <a:t>Work through the Sample Performance Tasks for Informational Texts in Appendix B</a:t>
            </a:r>
          </a:p>
          <a:p>
            <a:pPr marL="232943" indent="-232943" fontAlgn="auto">
              <a:spcBef>
                <a:spcPts val="0"/>
              </a:spcBef>
              <a:spcAft>
                <a:spcPts val="0"/>
              </a:spcAft>
              <a:buFontTx/>
              <a:buAutoNum type="arabicPeriod"/>
              <a:defRPr/>
            </a:pPr>
            <a:r>
              <a:rPr lang="en-US" dirty="0" smtClean="0"/>
              <a:t>Analyze current practice, then shift to align to CCSS</a:t>
            </a:r>
          </a:p>
          <a:p>
            <a:pPr marL="232943" indent="-232943" fontAlgn="auto">
              <a:spcBef>
                <a:spcPts val="0"/>
              </a:spcBef>
              <a:spcAft>
                <a:spcPts val="0"/>
              </a:spcAft>
              <a:buFontTx/>
              <a:buAutoNum type="arabicPeriod"/>
              <a:defRPr/>
            </a:pPr>
            <a:r>
              <a:rPr lang="en-US" dirty="0" smtClean="0"/>
              <a:t>“Bloom” up your assessments</a:t>
            </a:r>
            <a:endParaRPr lang="en-US" dirty="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7019AF-FCDA-41DC-894E-5121F6341851}" type="slidenum">
              <a:rPr lang="en-US"/>
              <a:pPr fontAlgn="base">
                <a:spcBef>
                  <a:spcPct val="0"/>
                </a:spcBef>
                <a:spcAft>
                  <a:spcPct val="0"/>
                </a:spcAft>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Do a treasure hunt activity with the flipbooks to familiarize teachers with the language of the standards. Need to print out copies of the flipbook and treasure hunt sheet.</a:t>
            </a:r>
          </a:p>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691B5D-C27E-4C9D-A650-9D2B4322BE45}" type="slidenum">
              <a:rPr lang="en-US"/>
              <a:pPr fontAlgn="base">
                <a:spcBef>
                  <a:spcPct val="0"/>
                </a:spcBef>
                <a:spcAft>
                  <a:spcPct val="0"/>
                </a:spcAft>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Will need to copy examples and standards for annotating.  Maybe use the elements from the flipbook to help guide work on the T-chart.</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0AB5BE-580C-47D1-BC61-57D0C8D5B787}" type="slidenum">
              <a:rPr lang="en-US"/>
              <a:pPr fontAlgn="base">
                <a:spcBef>
                  <a:spcPct val="0"/>
                </a:spcBef>
                <a:spcAft>
                  <a:spcPct val="0"/>
                </a:spcAft>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06A838-C431-4B71-9D57-7E2BA256B3AA}" type="slidenum">
              <a:rPr lang="en-US"/>
              <a:pPr fontAlgn="base">
                <a:spcBef>
                  <a:spcPct val="0"/>
                </a:spcBef>
                <a:spcAft>
                  <a:spcPct val="0"/>
                </a:spcAft>
              </a:pPr>
              <a:t>2</a:t>
            </a:fld>
            <a:endParaRPr lang="en-US"/>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1775" indent="-231775">
              <a:spcBef>
                <a:spcPct val="0"/>
              </a:spcBef>
              <a:buFontTx/>
              <a:buAutoNum type="arabicPeriod"/>
            </a:pPr>
            <a:r>
              <a:rPr lang="en-US" sz="1000" smtClean="0"/>
              <a:t>Choose a penny with a year that you were alive and can remember.</a:t>
            </a:r>
          </a:p>
          <a:p>
            <a:pPr marL="231775" indent="-231775">
              <a:spcBef>
                <a:spcPct val="0"/>
              </a:spcBef>
              <a:buFontTx/>
              <a:buAutoNum type="arabicPeriod"/>
            </a:pPr>
            <a:endParaRPr lang="en-US" sz="1000" smtClean="0"/>
          </a:p>
          <a:p>
            <a:pPr marL="231775" indent="-231775">
              <a:spcBef>
                <a:spcPct val="0"/>
              </a:spcBef>
              <a:buFontTx/>
              <a:buAutoNum type="arabicPeriod"/>
            </a:pPr>
            <a:endParaRPr lang="en-US" sz="1000" smtClean="0"/>
          </a:p>
          <a:p>
            <a:pPr marL="231775" indent="-231775">
              <a:spcBef>
                <a:spcPct val="0"/>
              </a:spcBef>
              <a:buFontTx/>
              <a:buAutoNum type="arabicPeriod"/>
            </a:pPr>
            <a:r>
              <a:rPr lang="en-US" sz="1000" smtClean="0"/>
              <a:t>If you don’t want to remember that year, you may “flex” it one year or another.</a:t>
            </a:r>
          </a:p>
          <a:p>
            <a:pPr marL="231775" indent="-231775">
              <a:spcBef>
                <a:spcPct val="0"/>
              </a:spcBef>
              <a:buFontTx/>
              <a:buAutoNum type="arabicPeriod"/>
            </a:pPr>
            <a:r>
              <a:rPr lang="en-US" sz="1000" smtClean="0"/>
              <a:t>Take out a sheet of paper and write the year at the top.  Underneath the year, write:</a:t>
            </a:r>
          </a:p>
          <a:p>
            <a:pPr marL="231775" indent="-231775">
              <a:spcBef>
                <a:spcPct val="0"/>
              </a:spcBef>
            </a:pPr>
            <a:r>
              <a:rPr lang="en-US" sz="1000" smtClean="0"/>
              <a:t>-Where you lived</a:t>
            </a:r>
          </a:p>
          <a:p>
            <a:pPr marL="231775" indent="-231775">
              <a:spcBef>
                <a:spcPct val="0"/>
              </a:spcBef>
            </a:pPr>
            <a:r>
              <a:rPr lang="en-US" sz="1000" smtClean="0"/>
              <a:t>-The car that you drove</a:t>
            </a:r>
          </a:p>
          <a:p>
            <a:pPr marL="231775" indent="-231775">
              <a:spcBef>
                <a:spcPct val="0"/>
              </a:spcBef>
            </a:pPr>
            <a:r>
              <a:rPr lang="en-US" sz="1000" smtClean="0"/>
              <a:t>-Memorable events (meet the love of your life, get married, have a child…)</a:t>
            </a:r>
          </a:p>
          <a:p>
            <a:pPr marL="231775" indent="-231775">
              <a:spcBef>
                <a:spcPct val="0"/>
              </a:spcBef>
            </a:pPr>
            <a:r>
              <a:rPr lang="en-US" sz="1000" smtClean="0"/>
              <a:t>-Take a vacation?</a:t>
            </a:r>
          </a:p>
          <a:p>
            <a:pPr marL="231775" indent="-231775">
              <a:spcBef>
                <a:spcPct val="0"/>
              </a:spcBef>
            </a:pPr>
            <a:r>
              <a:rPr lang="en-US" sz="1000" smtClean="0"/>
              <a:t>-Significant local, national, or international events?</a:t>
            </a:r>
          </a:p>
          <a:p>
            <a:pPr marL="231775" indent="-231775">
              <a:spcBef>
                <a:spcPct val="0"/>
              </a:spcBef>
            </a:pPr>
            <a:endParaRPr lang="en-US" sz="1000" smtClean="0"/>
          </a:p>
          <a:p>
            <a:pPr marL="231775" indent="-231775">
              <a:spcBef>
                <a:spcPct val="0"/>
              </a:spcBef>
              <a:buFontTx/>
              <a:buAutoNum type="arabicPeriod" startAt="4"/>
            </a:pPr>
            <a:r>
              <a:rPr lang="en-US" sz="1000" smtClean="0"/>
              <a:t>Go around the room and share their name, position, background the collaborative, the year of their penny, and one thing from their list.  </a:t>
            </a:r>
          </a:p>
          <a:p>
            <a:pPr marL="231775" indent="-231775">
              <a:spcBef>
                <a:spcPct val="0"/>
              </a:spcBef>
              <a:buFontTx/>
              <a:buAutoNum type="arabicPeriod" startAt="4"/>
            </a:pPr>
            <a:r>
              <a:rPr lang="en-US" sz="1000" smtClean="0"/>
              <a:t>Do a Quick write on how the activity connects with writing.  </a:t>
            </a:r>
          </a:p>
          <a:p>
            <a:pPr marL="231775" indent="-231775">
              <a:spcBef>
                <a:spcPct val="0"/>
              </a:spcBef>
            </a:pPr>
            <a:r>
              <a:rPr lang="en-US" sz="1000" smtClean="0"/>
              <a:t>-All writing is based on personal experience (b/c it is their synthesis and analysis of a situation)</a:t>
            </a:r>
          </a:p>
          <a:p>
            <a:pPr marL="231775" indent="-231775">
              <a:spcBef>
                <a:spcPct val="0"/>
              </a:spcBef>
            </a:pPr>
            <a:r>
              <a:rPr lang="en-US" sz="1000" smtClean="0"/>
              <a:t>-Ideas with details reflected our voice b/c we got an essence of who we are with the sharing</a:t>
            </a:r>
          </a:p>
          <a:p>
            <a:pPr marL="231775" indent="-231775">
              <a:spcBef>
                <a:spcPct val="0"/>
              </a:spcBef>
            </a:pPr>
            <a:r>
              <a:rPr lang="en-US" sz="1000" smtClean="0"/>
              <a:t>-Received feedback from the audience</a:t>
            </a:r>
          </a:p>
          <a:p>
            <a:pPr marL="231775" indent="-231775">
              <a:spcBef>
                <a:spcPct val="0"/>
              </a:spcBef>
            </a:pPr>
            <a:r>
              <a:rPr lang="en-US" sz="1000" smtClean="0"/>
              <a:t>-The sharing sparked other ideas that we maybe hadn’t thought of (collaboration)</a:t>
            </a:r>
          </a:p>
          <a:p>
            <a:pPr marL="231775" indent="-231775">
              <a:spcBef>
                <a:spcPct val="0"/>
              </a:spcBef>
            </a:pPr>
            <a:r>
              <a:rPr lang="en-US" sz="1000" smtClean="0"/>
              <a:t>-We read it out loud which was like peer-revision</a:t>
            </a:r>
          </a:p>
          <a:p>
            <a:pPr marL="231775" indent="-231775">
              <a:spcBef>
                <a:spcPct val="0"/>
              </a:spcBef>
            </a:pPr>
            <a:r>
              <a:rPr lang="en-US" sz="1000" smtClean="0"/>
              <a:t>-Flexibility was built in around the prompt.</a:t>
            </a:r>
          </a:p>
          <a:p>
            <a:pPr marL="231775" indent="-231775">
              <a:spcBef>
                <a:spcPct val="0"/>
              </a:spcBef>
            </a:pPr>
            <a:endParaRPr lang="en-US" sz="1000" smtClean="0"/>
          </a:p>
          <a:p>
            <a:pPr marL="231775" indent="-231775">
              <a:spcBef>
                <a:spcPct val="0"/>
              </a:spcBef>
            </a:pPr>
            <a:endParaRPr lang="en-US" sz="1000" smtClean="0"/>
          </a:p>
          <a:p>
            <a:pPr marL="231775" indent="-231775">
              <a:spcBef>
                <a:spcPct val="0"/>
              </a:spcBef>
              <a:buFontTx/>
              <a:buAutoNum type="arabicPeriod" startAt="4"/>
            </a:pPr>
            <a:endParaRPr lang="en-US" sz="1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Name the gap that exists between where students should be and where they are currently.</a:t>
            </a:r>
          </a:p>
          <a:p>
            <a:pPr>
              <a:spcBef>
                <a:spcPct val="0"/>
              </a:spcBef>
            </a:pPr>
            <a:endParaRPr lang="en-US" smtClean="0"/>
          </a:p>
          <a:p>
            <a:pPr>
              <a:spcBef>
                <a:spcPct val="0"/>
              </a:spcBef>
            </a:pPr>
            <a:r>
              <a:rPr lang="en-US" smtClean="0"/>
              <a:t>What does this mean for our current practice?</a:t>
            </a:r>
          </a:p>
          <a:p>
            <a:pPr>
              <a:spcBef>
                <a:spcPct val="0"/>
              </a:spcBef>
            </a:pPr>
            <a:endParaRPr lang="en-US" smtClean="0"/>
          </a:p>
          <a:p>
            <a:pPr>
              <a:spcBef>
                <a:spcPct val="0"/>
              </a:spcBef>
            </a:pPr>
            <a:r>
              <a:rPr lang="en-US" smtClean="0"/>
              <a:t>How can we change what we are doing to ensure that students can meet the expectations of the CCSS?  </a:t>
            </a:r>
          </a:p>
          <a:p>
            <a:pPr>
              <a:spcBef>
                <a:spcPct val="0"/>
              </a:spcBef>
            </a:pPr>
            <a:endParaRPr lang="en-US" smtClean="0"/>
          </a:p>
          <a:p>
            <a:pPr>
              <a:spcBef>
                <a:spcPct val="0"/>
              </a:spcBef>
            </a:pPr>
            <a:r>
              <a:rPr lang="en-US" smtClean="0"/>
              <a:t>Current and ideal state:  (each table has poster paper on which they need to record their conversation in terms of current and ideal state).</a:t>
            </a:r>
          </a:p>
          <a:p>
            <a:pPr>
              <a:spcBef>
                <a:spcPct val="0"/>
              </a:spcBef>
            </a:pPr>
            <a:r>
              <a:rPr lang="en-US" smtClean="0"/>
              <a:t>	1.  What is the current state of student and teacher practice if our students are going to produce work such as this?</a:t>
            </a:r>
          </a:p>
          <a:p>
            <a:pPr>
              <a:spcBef>
                <a:spcPct val="0"/>
              </a:spcBef>
            </a:pPr>
            <a:r>
              <a:rPr lang="en-US" smtClean="0"/>
              <a:t>	2.  How do we do our jobs now and how will our jobs need to change?</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EDBDAC-344D-4656-B54A-7F7F48E44732}" type="slidenum">
              <a:rPr lang="en-US"/>
              <a:pPr fontAlgn="base">
                <a:spcBef>
                  <a:spcPct val="0"/>
                </a:spcBef>
                <a:spcAft>
                  <a:spcPct val="0"/>
                </a:spcAft>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Why use the MAISA units?</a:t>
            </a:r>
          </a:p>
          <a:p>
            <a:pPr marL="232943" indent="-232943" fontAlgn="auto">
              <a:spcBef>
                <a:spcPts val="0"/>
              </a:spcBef>
              <a:spcAft>
                <a:spcPts val="0"/>
              </a:spcAft>
              <a:buFontTx/>
              <a:buAutoNum type="arabicPeriod"/>
              <a:defRPr/>
            </a:pPr>
            <a:r>
              <a:rPr lang="en-US" dirty="0" smtClean="0"/>
              <a:t>Aligned to the CCSS</a:t>
            </a:r>
          </a:p>
          <a:p>
            <a:pPr marL="232943" indent="-232943" fontAlgn="auto">
              <a:spcBef>
                <a:spcPts val="0"/>
              </a:spcBef>
              <a:spcAft>
                <a:spcPts val="0"/>
              </a:spcAft>
              <a:buFontTx/>
              <a:buAutoNum type="arabicPeriod"/>
              <a:defRPr/>
            </a:pPr>
            <a:r>
              <a:rPr lang="en-US" dirty="0" smtClean="0"/>
              <a:t>MDE supported</a:t>
            </a:r>
          </a:p>
          <a:p>
            <a:pPr marL="232943" indent="-232943" fontAlgn="auto">
              <a:spcBef>
                <a:spcPts val="0"/>
              </a:spcBef>
              <a:spcAft>
                <a:spcPts val="0"/>
              </a:spcAft>
              <a:buFontTx/>
              <a:buAutoNum type="arabicPeriod"/>
              <a:defRPr/>
            </a:pPr>
            <a:r>
              <a:rPr lang="en-US" dirty="0" smtClean="0"/>
              <a:t>SBAC supported</a:t>
            </a:r>
          </a:p>
          <a:p>
            <a:pPr marL="232943" indent="-232943" fontAlgn="auto">
              <a:spcBef>
                <a:spcPts val="0"/>
              </a:spcBef>
              <a:spcAft>
                <a:spcPts val="0"/>
              </a:spcAft>
              <a:buFontTx/>
              <a:buAutoNum type="arabicPeriod"/>
              <a:defRPr/>
            </a:pPr>
            <a:r>
              <a:rPr lang="en-US" dirty="0" smtClean="0"/>
              <a:t>Half of the units are informational</a:t>
            </a:r>
          </a:p>
          <a:p>
            <a:pPr marL="232943" indent="-232943" fontAlgn="auto">
              <a:spcBef>
                <a:spcPts val="0"/>
              </a:spcBef>
              <a:spcAft>
                <a:spcPts val="0"/>
              </a:spcAft>
              <a:buFontTx/>
              <a:buAutoNum type="arabicPeriod"/>
              <a:defRPr/>
            </a:pPr>
            <a:r>
              <a:rPr lang="en-US" dirty="0" smtClean="0"/>
              <a:t>You can run your leg of the race without looking back!</a:t>
            </a:r>
          </a:p>
          <a:p>
            <a:pPr marL="232943" indent="-232943" fontAlgn="auto">
              <a:spcBef>
                <a:spcPts val="0"/>
              </a:spcBef>
              <a:spcAft>
                <a:spcPts val="0"/>
              </a:spcAft>
              <a:buFontTx/>
              <a:buAutoNum type="arabicPeriod"/>
              <a:defRPr/>
            </a:pPr>
            <a:r>
              <a:rPr lang="en-US" dirty="0" smtClean="0"/>
              <a:t>Workshop model embedded in the units.</a:t>
            </a:r>
            <a:endParaRPr lang="en-US" dirty="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A845CD-26C6-45F4-A80B-DF843A9AACBF}" type="slidenum">
              <a:rPr lang="en-US"/>
              <a:pPr fontAlgn="base">
                <a:spcBef>
                  <a:spcPct val="0"/>
                </a:spcBef>
                <a:spcAft>
                  <a:spcPct val="0"/>
                </a:spcAft>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Get Pathways to the Common Core book for Lucy’s analogy…</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E5086C-E26D-4545-875A-763020DB4E7D}" type="slidenum">
              <a:rPr lang="en-US"/>
              <a:pPr fontAlgn="base">
                <a:spcBef>
                  <a:spcPct val="0"/>
                </a:spcBef>
                <a:spcAft>
                  <a:spcPct val="0"/>
                </a:spcAft>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099460-7A9A-4521-A0AB-54F3B7817D52}" type="slidenum">
              <a:rPr lang="en-US"/>
              <a:pPr fontAlgn="base">
                <a:spcBef>
                  <a:spcPct val="0"/>
                </a:spcBef>
                <a:spcAft>
                  <a:spcPct val="0"/>
                </a:spcAft>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summarized by Mike Schmoker 2011 in FOCUS:  Elevating the Essentials to Radically Improve Student Learning.</a:t>
            </a:r>
          </a:p>
          <a:p>
            <a:pPr>
              <a:spcBef>
                <a:spcPct val="0"/>
              </a:spcBef>
            </a:pPr>
            <a:endParaRPr lang="en-US" smtClean="0"/>
          </a:p>
          <a:p>
            <a:pPr>
              <a:spcBef>
                <a:spcPct val="0"/>
              </a:spcBef>
            </a:pPr>
            <a:r>
              <a:rPr lang="en-US" smtClean="0"/>
              <a:t>These are the “instructional moves” that are embedded.  </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7E2D19-E833-476F-95AE-9C3F6BE67D76}" type="slidenum">
              <a:rPr lang="en-US"/>
              <a:pPr fontAlgn="base">
                <a:spcBef>
                  <a:spcPct val="0"/>
                </a:spcBef>
                <a:spcAft>
                  <a:spcPct val="0"/>
                </a:spcAft>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07F797-653B-4C91-B8F6-2911927B687A}" type="slidenum">
              <a:rPr lang="en-US"/>
              <a:pPr fontAlgn="base">
                <a:spcBef>
                  <a:spcPct val="0"/>
                </a:spcBef>
                <a:spcAft>
                  <a:spcPct val="0"/>
                </a:spcAft>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C2B50E-A140-4100-BA91-62A285AEC915}" type="slidenum">
              <a:rPr lang="en-US"/>
              <a:pPr fontAlgn="base">
                <a:spcBef>
                  <a:spcPct val="0"/>
                </a:spcBef>
                <a:spcAft>
                  <a:spcPct val="0"/>
                </a:spcAft>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B0C98-26EA-4AE9-9F3C-5E13D1267B3E}" type="slidenum">
              <a:rPr lang="en-US"/>
              <a:pPr fontAlgn="base">
                <a:spcBef>
                  <a:spcPct val="0"/>
                </a:spcBef>
                <a:spcAft>
                  <a:spcPct val="0"/>
                </a:spcAft>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1642A6-8CF7-4A93-9515-5D5FA17DD7E2}" type="slidenum">
              <a:rPr lang="en-US"/>
              <a:pPr fontAlgn="base">
                <a:spcBef>
                  <a:spcPct val="0"/>
                </a:spcBef>
                <a:spcAft>
                  <a:spcPct val="0"/>
                </a:spcAft>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43A92-7B0E-4E02-8799-DEFF75025DC2}" type="slidenum">
              <a:rPr lang="en-US"/>
              <a:pPr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Big Idea:  individually, we may just be a single penny, but together we have tremendous value!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3934DB-69E1-47E6-9EA2-03E58C7142BE}"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Model launching mini lesson from 7</a:t>
            </a:r>
            <a:r>
              <a:rPr lang="en-US" baseline="30000" smtClean="0"/>
              <a:t>th</a:t>
            </a:r>
            <a:r>
              <a:rPr lang="en-US" smtClean="0"/>
              <a:t> grade unit (p. 17-18).</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D522DD-4E1A-4077-B800-95DAF61322D9}" type="slidenum">
              <a:rPr lang="en-US"/>
              <a:pPr fontAlgn="base">
                <a:spcBef>
                  <a:spcPct val="0"/>
                </a:spcBef>
                <a:spcAft>
                  <a:spcPct val="0"/>
                </a:spcAft>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6206B-40D6-4494-9B8E-4DAA01ECF225}" type="slidenum">
              <a:rPr lang="en-US"/>
              <a:pPr fontAlgn="base">
                <a:spcBef>
                  <a:spcPct val="0"/>
                </a:spcBef>
                <a:spcAft>
                  <a:spcPct val="0"/>
                </a:spcAft>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Refer to your grade level unit.  Look at the unit template.</a:t>
            </a:r>
          </a:p>
          <a:p>
            <a:pPr marL="232943" indent="-232943" fontAlgn="auto">
              <a:spcBef>
                <a:spcPts val="0"/>
              </a:spcBef>
              <a:spcAft>
                <a:spcPts val="0"/>
              </a:spcAft>
              <a:buFontTx/>
              <a:buAutoNum type="arabicPeriod"/>
              <a:defRPr/>
            </a:pPr>
            <a:r>
              <a:rPr lang="en-US" dirty="0" smtClean="0"/>
              <a:t>Look at the graphic organizer for your grade level.</a:t>
            </a:r>
          </a:p>
          <a:p>
            <a:pPr marL="232943" indent="-232943" fontAlgn="auto">
              <a:spcBef>
                <a:spcPts val="0"/>
              </a:spcBef>
              <a:spcAft>
                <a:spcPts val="0"/>
              </a:spcAft>
              <a:buFontTx/>
              <a:buAutoNum type="arabicPeriod"/>
              <a:defRPr/>
            </a:pPr>
            <a:r>
              <a:rPr lang="en-US" dirty="0" smtClean="0"/>
              <a:t>Look at the headings for each section in the overview (unit abstract, content expectations, essential questions, key concepts, assessment tasks, intellectual processes, lesson sequence, resources).</a:t>
            </a:r>
          </a:p>
          <a:p>
            <a:pPr marL="232943" indent="-232943" fontAlgn="auto">
              <a:spcBef>
                <a:spcPts val="0"/>
              </a:spcBef>
              <a:spcAft>
                <a:spcPts val="0"/>
              </a:spcAft>
              <a:buFontTx/>
              <a:buAutoNum type="arabicPeriod"/>
              <a:defRPr/>
            </a:pPr>
            <a:r>
              <a:rPr lang="en-US" dirty="0" smtClean="0"/>
              <a:t>Point out paper clipped sections and the fact that you can access the materials by clicking on the paperclips.</a:t>
            </a:r>
          </a:p>
          <a:p>
            <a:pPr marL="232943" indent="-232943" fontAlgn="auto">
              <a:spcBef>
                <a:spcPts val="0"/>
              </a:spcBef>
              <a:spcAft>
                <a:spcPts val="0"/>
              </a:spcAft>
              <a:buFontTx/>
              <a:buAutoNum type="arabicPeriod"/>
              <a:defRPr/>
            </a:pPr>
            <a:r>
              <a:rPr lang="en-US" dirty="0" smtClean="0"/>
              <a:t>What did you come to understand about this unit format?  What lingering questions might you have?</a:t>
            </a:r>
            <a:endParaRPr lang="en-US" dirty="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AE1447-FCFF-4623-838E-0E1127426917}" type="slidenum">
              <a:rPr lang="en-US"/>
              <a:pPr fontAlgn="base">
                <a:spcBef>
                  <a:spcPct val="0"/>
                </a:spcBef>
                <a:spcAft>
                  <a:spcPct val="0"/>
                </a:spcAft>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00DECF-1B22-4982-8E44-02F4969E8590}" type="slidenum">
              <a:rPr lang="en-US"/>
              <a:pPr fontAlgn="base">
                <a:spcBef>
                  <a:spcPct val="0"/>
                </a:spcBef>
                <a:spcAft>
                  <a:spcPct val="0"/>
                </a:spcAft>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A605F0-3BEE-4521-BD56-99C8E410EBA0}" type="slidenum">
              <a:rPr lang="en-US"/>
              <a:pPr fontAlgn="base">
                <a:spcBef>
                  <a:spcPct val="0"/>
                </a:spcBef>
                <a:spcAft>
                  <a:spcPct val="0"/>
                </a:spcAft>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C132B8-ECA6-4DE8-91B6-2CDC02421708}" type="slidenum">
              <a:rPr lang="en-US"/>
              <a:pPr fontAlgn="base">
                <a:spcBef>
                  <a:spcPct val="0"/>
                </a:spcBef>
                <a:spcAft>
                  <a:spcPct val="0"/>
                </a:spcAft>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Complete for the word, “writing”  What is writing?  What isn’t it?</a:t>
            </a: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5096B7-BEE3-4597-8D40-C27F93CFD7E0}" type="slidenum">
              <a:rPr lang="en-US"/>
              <a:pPr fontAlgn="base">
                <a:spcBef>
                  <a:spcPct val="0"/>
                </a:spcBef>
                <a:spcAft>
                  <a:spcPct val="0"/>
                </a:spcAft>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Chunking the text…do the first 5 chapters.  Need to figure out how to chunk the text…maybe put a number inside the colored dots (1-5)</a:t>
            </a:r>
          </a:p>
          <a:p>
            <a:pPr>
              <a:spcBef>
                <a:spcPct val="0"/>
              </a:spcBef>
            </a:pPr>
            <a:endParaRPr lang="en-US" smtClean="0"/>
          </a:p>
          <a:p>
            <a:pPr>
              <a:spcBef>
                <a:spcPct val="0"/>
              </a:spcBef>
            </a:pPr>
            <a:r>
              <a:rPr lang="en-US" smtClean="0"/>
              <a:t>Could use the “Key Concept Synthesis” note taker for during reading activity.</a:t>
            </a:r>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002D1C-6C54-487A-AD1C-9757816DF6D5}" type="slidenum">
              <a:rPr lang="en-US"/>
              <a:pPr fontAlgn="base">
                <a:spcBef>
                  <a:spcPct val="0"/>
                </a:spcBef>
                <a:spcAft>
                  <a:spcPct val="0"/>
                </a:spcAft>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Make copies of the graphic organizer for teachers to use to record thoughts as they read their assigned chapter.</a:t>
            </a:r>
          </a:p>
          <a:p>
            <a:pPr>
              <a:spcBef>
                <a:spcPct val="0"/>
              </a:spcBef>
            </a:pPr>
            <a:r>
              <a:rPr lang="en-US" smtClean="0"/>
              <a:t>H</a:t>
            </a:r>
            <a:r>
              <a:rPr lang="en-US" b="1" smtClean="0"/>
              <a:t>ow could I use, adapt or differentiate it?</a:t>
            </a:r>
            <a:r>
              <a:rPr lang="en-US" smtClean="0"/>
              <a:t> </a:t>
            </a:r>
          </a:p>
          <a:p>
            <a:pPr>
              <a:spcBef>
                <a:spcPct val="0"/>
              </a:spcBef>
            </a:pPr>
            <a:r>
              <a:rPr lang="en-US" smtClean="0"/>
              <a:t>If this is a new strategy for your students, it is helpful to make copies of a section of the text so that they can highlight and annotate; this process alone will encourage a close reading of the text even before they complete the graphic organizer. </a:t>
            </a:r>
          </a:p>
          <a:p>
            <a:pPr>
              <a:spcBef>
                <a:spcPct val="0"/>
              </a:spcBef>
            </a:pPr>
            <a:r>
              <a:rPr lang="en-US" smtClean="0"/>
              <a:t>When first using this strategy with your students, you may want to have them identify the various elements that helped them to zero in on the main ideas or key concepts.  This could be noted in the Key Concept column under the concept or in the margins of the annotated text.   </a:t>
            </a:r>
          </a:p>
          <a:p>
            <a:pPr>
              <a:spcBef>
                <a:spcPct val="0"/>
              </a:spcBef>
            </a:pPr>
            <a:r>
              <a:rPr lang="en-US" smtClean="0"/>
              <a:t>For students that are more visual and/or artistic, they may want to use a mind map to capture the key concepts and their connections. </a:t>
            </a:r>
          </a:p>
          <a:p>
            <a:pPr>
              <a:spcBef>
                <a:spcPct val="0"/>
              </a:spcBef>
            </a:pPr>
            <a:r>
              <a:rPr lang="en-US" smtClean="0"/>
              <a:t>Once students have completed the graphic organizer, they can share their ideas with other students to discuss how/why they identified the key concepts they selected. </a:t>
            </a:r>
          </a:p>
          <a:p>
            <a:pPr>
              <a:spcBef>
                <a:spcPct val="0"/>
              </a:spcBef>
            </a:pPr>
            <a:endParaRPr lang="en-US" smtClean="0"/>
          </a:p>
          <a:p>
            <a:pPr>
              <a:spcBef>
                <a:spcPct val="0"/>
              </a:spcBef>
            </a:pPr>
            <a:endParaRPr lang="en-US" smtClean="0"/>
          </a:p>
          <a:p>
            <a:pPr>
              <a:spcBef>
                <a:spcPct val="0"/>
              </a:spcBef>
            </a:pPr>
            <a:r>
              <a:rPr lang="en-US" smtClean="0"/>
              <a:t>Chart paper:  “Key” cutout to record 5 ideas for each chapter.  Groups can then share out to the larger group.</a:t>
            </a: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41991-E3F3-4B65-9A76-182B507F9F96}" type="slidenum">
              <a:rPr lang="en-US"/>
              <a:pPr fontAlgn="base">
                <a:spcBef>
                  <a:spcPct val="0"/>
                </a:spcBef>
                <a:spcAft>
                  <a:spcPct val="0"/>
                </a:spcAft>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 strategy has six parts:</a:t>
            </a:r>
          </a:p>
          <a:p>
            <a:pPr marL="228600" indent="-228600" fontAlgn="auto">
              <a:spcBef>
                <a:spcPts val="0"/>
              </a:spcBef>
              <a:spcAft>
                <a:spcPts val="0"/>
              </a:spcAft>
              <a:buFontTx/>
              <a:buAutoNum type="arabicPeriod"/>
              <a:defRPr/>
            </a:pPr>
            <a:r>
              <a:rPr lang="en-US" dirty="0" smtClean="0"/>
              <a:t>Reading the text</a:t>
            </a:r>
          </a:p>
          <a:p>
            <a:pPr marL="228600" indent="-228600" fontAlgn="auto">
              <a:spcBef>
                <a:spcPts val="0"/>
              </a:spcBef>
              <a:spcAft>
                <a:spcPts val="0"/>
              </a:spcAft>
              <a:buFontTx/>
              <a:buAutoNum type="arabicPeriod"/>
              <a:defRPr/>
            </a:pPr>
            <a:r>
              <a:rPr lang="en-US" dirty="0" smtClean="0"/>
              <a:t>Writing important parts</a:t>
            </a:r>
          </a:p>
          <a:p>
            <a:pPr marL="228600" indent="-228600" fontAlgn="auto">
              <a:spcBef>
                <a:spcPts val="0"/>
              </a:spcBef>
              <a:spcAft>
                <a:spcPts val="0"/>
              </a:spcAft>
              <a:buFontTx/>
              <a:buAutoNum type="arabicPeriod"/>
              <a:defRPr/>
            </a:pPr>
            <a:r>
              <a:rPr lang="en-US" dirty="0" smtClean="0"/>
              <a:t>Personal reflection</a:t>
            </a:r>
          </a:p>
          <a:p>
            <a:pPr marL="228600" indent="-228600" fontAlgn="auto">
              <a:spcBef>
                <a:spcPts val="0"/>
              </a:spcBef>
              <a:spcAft>
                <a:spcPts val="0"/>
              </a:spcAft>
              <a:buFontTx/>
              <a:buAutoNum type="arabicPeriod"/>
              <a:defRPr/>
            </a:pPr>
            <a:r>
              <a:rPr lang="en-US" dirty="0" smtClean="0"/>
              <a:t>Small group discussion</a:t>
            </a:r>
          </a:p>
          <a:p>
            <a:pPr marL="228600" indent="-228600" fontAlgn="auto">
              <a:spcBef>
                <a:spcPts val="0"/>
              </a:spcBef>
              <a:spcAft>
                <a:spcPts val="0"/>
              </a:spcAft>
              <a:buFontTx/>
              <a:buAutoNum type="arabicPeriod"/>
              <a:defRPr/>
            </a:pPr>
            <a:r>
              <a:rPr lang="en-US" dirty="0" smtClean="0"/>
              <a:t>Ordering the cards/discussion points</a:t>
            </a:r>
          </a:p>
          <a:p>
            <a:pPr marL="228600" indent="-228600" fontAlgn="auto">
              <a:spcBef>
                <a:spcPts val="0"/>
              </a:spcBef>
              <a:spcAft>
                <a:spcPts val="0"/>
              </a:spcAft>
              <a:buFontTx/>
              <a:buAutoNum type="arabicPeriod"/>
              <a:defRPr/>
            </a:pPr>
            <a:r>
              <a:rPr lang="en-US" dirty="0" smtClean="0"/>
              <a:t>Reading and reacting to the cards</a:t>
            </a:r>
          </a:p>
          <a:p>
            <a:pPr fontAlgn="auto">
              <a:spcBef>
                <a:spcPts val="0"/>
              </a:spcBef>
              <a:spcAft>
                <a:spcPts val="0"/>
              </a:spcAft>
              <a:defRPr/>
            </a:pPr>
            <a:endParaRPr lang="en-US" dirty="0" smtClean="0"/>
          </a:p>
          <a:p>
            <a:pPr fontAlgn="auto">
              <a:spcBef>
                <a:spcPts val="0"/>
              </a:spcBef>
              <a:spcAft>
                <a:spcPts val="0"/>
              </a:spcAft>
              <a:defRPr/>
            </a:pPr>
            <a:r>
              <a:rPr lang="en-US" dirty="0" smtClean="0"/>
              <a:t>This strategy requires students to read a text and record five statements from it that they find interesting or significant.  After each statement, they record their own comments about the statements.  The strategy is used to stimulate students to reflect on what they read, develop active and thoughtful readers, encourage students to talk about what they read, allow students to participate in a discussion, elicit differing opinions or multiple interpretations from a text.</a:t>
            </a:r>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E9E8EC-3CE3-4F42-B688-0C77A3DA3120}" type="slidenum">
              <a:rPr lang="en-US"/>
              <a:pPr fontAlgn="base">
                <a:spcBef>
                  <a:spcPct val="0"/>
                </a:spcBef>
                <a:spcAft>
                  <a:spcPct val="0"/>
                </a:spcAft>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8D01A3-FA59-402E-BC37-1B73FEF2069B}" type="slidenum">
              <a:rPr lang="en-US"/>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Think about whether or not I could show how to use this tool with a piece of online text.</a:t>
            </a:r>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575738-7A67-48FF-B09E-8E04FEA16A5B}" type="slidenum">
              <a:rPr lang="en-US"/>
              <a:pPr fontAlgn="base">
                <a:spcBef>
                  <a:spcPct val="0"/>
                </a:spcBef>
                <a:spcAft>
                  <a:spcPct val="0"/>
                </a:spcAft>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6018B4-E78D-48B7-B202-730D4B63F2CB}" type="slidenum">
              <a:rPr lang="en-US"/>
              <a:pPr fontAlgn="base">
                <a:spcBef>
                  <a:spcPct val="0"/>
                </a:spcBef>
                <a:spcAft>
                  <a:spcPct val="0"/>
                </a:spcAft>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DA0D26-6010-436F-9250-C78BF5A3E40F}" type="slidenum">
              <a:rPr lang="en-US"/>
              <a:pPr fontAlgn="base">
                <a:spcBef>
                  <a:spcPct val="0"/>
                </a:spcBef>
                <a:spcAft>
                  <a:spcPct val="0"/>
                </a:spcAft>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D4DD0C-B8FA-4A88-BB4E-2D728AB28564}" type="slidenum">
              <a:rPr lang="en-US"/>
              <a:pPr fontAlgn="base">
                <a:spcBef>
                  <a:spcPct val="0"/>
                </a:spcBef>
                <a:spcAft>
                  <a:spcPct val="0"/>
                </a:spcAft>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Carol Jago article</a:t>
            </a:r>
          </a:p>
          <a:p>
            <a:pPr fontAlgn="auto">
              <a:spcBef>
                <a:spcPts val="0"/>
              </a:spcBef>
              <a:spcAft>
                <a:spcPts val="0"/>
              </a:spcAft>
              <a:defRPr/>
            </a:pPr>
            <a:endParaRPr lang="en-US" dirty="0" smtClean="0"/>
          </a:p>
          <a:p>
            <a:pPr marL="232943" indent="-232943" fontAlgn="auto">
              <a:spcBef>
                <a:spcPts val="0"/>
              </a:spcBef>
              <a:spcAft>
                <a:spcPts val="0"/>
              </a:spcAft>
              <a:buFontTx/>
              <a:buAutoNum type="arabicPeriod"/>
              <a:defRPr/>
            </a:pPr>
            <a:r>
              <a:rPr lang="en-US" dirty="0" smtClean="0"/>
              <a:t>The group discusses what they heard and what it says about the document.</a:t>
            </a:r>
          </a:p>
          <a:p>
            <a:pPr marL="232943" indent="-232943" fontAlgn="auto">
              <a:spcBef>
                <a:spcPts val="0"/>
              </a:spcBef>
              <a:spcAft>
                <a:spcPts val="0"/>
              </a:spcAft>
              <a:buFontTx/>
              <a:buAutoNum type="arabicPeriod"/>
              <a:defRPr/>
            </a:pPr>
            <a:r>
              <a:rPr lang="en-US" dirty="0" smtClean="0"/>
              <a:t>The group shares the words that emerged and any new insights about the document.</a:t>
            </a:r>
          </a:p>
          <a:p>
            <a:pPr marL="232943" indent="-232943" fontAlgn="auto">
              <a:spcBef>
                <a:spcPts val="0"/>
              </a:spcBef>
              <a:spcAft>
                <a:spcPts val="0"/>
              </a:spcAft>
              <a:buFontTx/>
              <a:buAutoNum type="arabicPeriod"/>
              <a:defRPr/>
            </a:pPr>
            <a:r>
              <a:rPr lang="en-US" dirty="0" smtClean="0"/>
              <a:t>The group debriefs the text rendering experience.</a:t>
            </a:r>
            <a:endParaRPr lang="en-US"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4F1E62-E9D9-46B6-9675-5C4432278D4E}"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Fix the colored dots</a:t>
            </a:r>
          </a:p>
          <a:p>
            <a:pPr>
              <a:spcBef>
                <a:spcPct val="0"/>
              </a:spcBef>
            </a:pPr>
            <a:r>
              <a:rPr lang="en-US" smtClean="0"/>
              <a:t>Put stickers on outside of folders to correspond with groups.  Put packets of claim information on chairs and have group members get their packet for the activity.</a:t>
            </a:r>
          </a:p>
          <a:p>
            <a:pPr>
              <a:spcBef>
                <a:spcPct val="0"/>
              </a:spcBef>
            </a:pPr>
            <a:r>
              <a:rPr lang="en-US" smtClean="0"/>
              <a:t>Hand out the “goody bags” with the visual reminders of what each claim represents.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B22FEC-343B-446E-BC3C-4B17F13D985C}"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6C0989-4958-4C30-B257-70999C04D01D}" type="slidenum">
              <a:rPr lang="en-US"/>
              <a:pPr fontAlgn="base">
                <a:spcBef>
                  <a:spcPct val="0"/>
                </a:spcBef>
                <a:spcAft>
                  <a:spcPct val="0"/>
                </a:spcAft>
              </a:pPr>
              <a:t>7</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Need 20 minute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A19498-35A9-4713-ACBB-E52019C32726}" type="slidenum">
              <a:rPr lang="en-US"/>
              <a:pPr fontAlgn="base">
                <a:spcBef>
                  <a:spcPct val="0"/>
                </a:spcBef>
                <a:spcAft>
                  <a:spcPct val="0"/>
                </a:spcAft>
              </a:pPr>
              <a:t>8</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Need 20 minute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See if Tim Davis can get those signed up enrolled to log onto modules.</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012CE-E9FC-4700-8A4B-4E7612A24DE0}"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C83F8BE-A1D7-457D-AFBE-FDB281BC7BF9}"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67FCD7-1191-43B7-B643-63DBEDAE1A13}" type="slidenum">
              <a:rPr lang="en-US"/>
              <a:pPr>
                <a:defRPr/>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0453484D-DB15-4714-890D-BDD2B83E58A9}"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5996E4-4C03-4E8E-AA80-5AD3AC29033A}" type="slidenum">
              <a:rPr lang="en-US"/>
              <a:pPr>
                <a:defRPr/>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E053311B-24F0-4E9F-B7E2-B71FDED8B065}"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3217E8-98AB-41D6-81F1-20F75029FAC2}"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C2624EA-6476-41FD-BEB3-6FD4815A2495}"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D08F70-403A-4F60-A923-A0F6B59AA9F3}" type="slidenum">
              <a:rPr lang="en-US"/>
              <a:pPr>
                <a:defRPr/>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DD306E1-FF44-424B-8647-C442640145F3}" type="datetimeFigureOut">
              <a:rPr lang="en-US"/>
              <a:pPr>
                <a:defRPr/>
              </a:pPr>
              <a:t>9/13/2013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44E3999-DB68-4485-9BCB-E9CDC5725C2A}" type="slidenum">
              <a:rPr lang="en-US"/>
              <a:pPr>
                <a:defRPr/>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AF8AACBC-E50E-4332-928B-7421536CBEAA}" type="datetimeFigureOut">
              <a:rPr lang="en-US"/>
              <a:pPr>
                <a:defRPr/>
              </a:pPr>
              <a:t>9/13/2013</a:t>
            </a:fld>
            <a:endParaRPr lang="en-US" dirty="0"/>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0A5DFF38-F20F-4627-B017-4CC5B1F98123}" type="slidenum">
              <a:rPr lang="en-US"/>
              <a:pPr>
                <a:defRPr/>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5"/>
          </p:nvPr>
        </p:nvSpPr>
        <p:spPr/>
        <p:txBody>
          <a:bodyPr/>
          <a:lstStyle>
            <a:lvl1pPr>
              <a:defRPr/>
            </a:lvl1pPr>
          </a:lstStyle>
          <a:p>
            <a:pPr>
              <a:defRPr/>
            </a:pPr>
            <a:fld id="{858646AF-1B26-4589-A97A-6FCDDEB654A3}" type="datetimeFigureOut">
              <a:rPr lang="en-US"/>
              <a:pPr>
                <a:defRPr/>
              </a:pPr>
              <a:t>9/13/2013</a:t>
            </a:fld>
            <a:endParaRPr lang="en-US" dirty="0"/>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510CDDCE-0DFB-4922-9C2F-FB3FCBCF1917}" type="slidenum">
              <a:rPr lang="en-US"/>
              <a:pPr>
                <a:defRPr/>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0CE5D178-D242-45FF-9015-3200736B55B4}" type="datetimeFigureOut">
              <a:rPr lang="en-US"/>
              <a:pPr>
                <a:defRPr/>
              </a:pPr>
              <a:t>9/13/2013</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03EECAE-6E07-4F1B-80C5-F295408526D3}" type="slidenum">
              <a:rPr lang="en-US"/>
              <a:pPr>
                <a:defRPr/>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C3DC0B34-50DF-4DDD-9EC2-B1E7F0F4882B}" type="datetimeFigureOut">
              <a:rPr lang="en-US"/>
              <a:pPr>
                <a:defRPr/>
              </a:pPr>
              <a:t>9/13/2013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424A11-BE56-4E4C-8394-4C8F52ED19F6}" type="slidenum">
              <a:rPr lang="en-US"/>
              <a:pPr>
                <a:defRPr/>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C5570204-913D-4BF2-9FBA-7209DB92D854}" type="datetimeFigureOut">
              <a:rPr lang="en-US"/>
              <a:pPr>
                <a:defRPr/>
              </a:pPr>
              <a:t>9/13/2013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E31BEA92-764F-4BBA-BB61-3874555F7633}" type="slidenum">
              <a:rPr lang="en-US"/>
              <a:pPr>
                <a:defRPr/>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D9DEAFD-E297-414B-A60C-5E9DF6E5FC2B}" type="datetimeFigureOut">
              <a:rPr lang="en-US"/>
              <a:pPr>
                <a:defRPr/>
              </a:pPr>
              <a:t>9/13/2013</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99632F6-D3B3-43DD-92DE-8B1E0927D345}" type="slidenum">
              <a:rPr lang="en-US"/>
              <a:pPr>
                <a:defRPr/>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defRPr>
            </a:lvl1pPr>
          </a:lstStyle>
          <a:p>
            <a:pPr>
              <a:defRPr/>
            </a:pPr>
            <a:fld id="{9E009B47-D784-4A3D-A015-A295EF1025B7}" type="datetimeFigureOut">
              <a:rPr lang="en-US"/>
              <a:pPr>
                <a:defRPr/>
              </a:pPr>
              <a:t>9/13/2013</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dirty="0">
                <a:solidFill>
                  <a:schemeClr val="accent1">
                    <a:lumMod val="60000"/>
                    <a:lumOff val="4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defRPr>
            </a:lvl1pPr>
          </a:lstStyle>
          <a:p>
            <a:pPr>
              <a:defRPr/>
            </a:pPr>
            <a:fld id="{3BB4E63D-644A-4A54-807D-6C8A8EB4C0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0" r:id="rId8"/>
    <p:sldLayoutId id="2147483678" r:id="rId9"/>
    <p:sldLayoutId id="2147483669" r:id="rId10"/>
    <p:sldLayoutId id="2147483668" r:id="rId11"/>
  </p:sldLayoutIdLst>
  <p:transition spd="slow">
    <p:fade/>
  </p:transition>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defRPr>
      </a:lvl2pPr>
      <a:lvl3pPr algn="ctr" rtl="0" fontAlgn="base">
        <a:spcBef>
          <a:spcPct val="0"/>
        </a:spcBef>
        <a:spcAft>
          <a:spcPct val="0"/>
        </a:spcAft>
        <a:defRPr sz="3600">
          <a:solidFill>
            <a:schemeClr val="tx1"/>
          </a:solidFill>
          <a:latin typeface="Garamond" pitchFamily="18" charset="0"/>
        </a:defRPr>
      </a:lvl3pPr>
      <a:lvl4pPr algn="ctr" rtl="0" fontAlgn="base">
        <a:spcBef>
          <a:spcPct val="0"/>
        </a:spcBef>
        <a:spcAft>
          <a:spcPct val="0"/>
        </a:spcAft>
        <a:defRPr sz="3600">
          <a:solidFill>
            <a:schemeClr val="tx1"/>
          </a:solidFill>
          <a:latin typeface="Garamond" pitchFamily="18" charset="0"/>
        </a:defRPr>
      </a:lvl4pPr>
      <a:lvl5pPr algn="ctr" rtl="0" fontAlgn="base">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nline-stopwatch.com/full-screen-stopwat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ooksourc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ssionliteracy.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tinyurl.com/MAISAuni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stenhouse.com/html/andersontenthings.htm?r=n230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earning.blogs.nytimes.com/2011/06/14/the-times-and-the-common-core-standards-reading-strategies-for-informational-text/?nl=learning&amp;emc=learninga1" TargetMode="External"/><Relationship Id="rId2" Type="http://schemas.openxmlformats.org/officeDocument/2006/relationships/hyperlink" Target="http://vms.vale.k12.or.us/articles-week" TargetMode="External"/><Relationship Id="rId1" Type="http://schemas.openxmlformats.org/officeDocument/2006/relationships/slideLayout" Target="../slideLayouts/slideLayout2.xml"/><Relationship Id="rId4" Type="http://schemas.openxmlformats.org/officeDocument/2006/relationships/hyperlink" Target="http://www.readingtothecore.com/resources.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Hzgzim5m7o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8963"/>
            <a:ext cx="6400800" cy="1295400"/>
          </a:xfrm>
        </p:spPr>
        <p:txBody>
          <a:bodyPr/>
          <a:lstStyle/>
          <a:p>
            <a:pPr fontAlgn="auto">
              <a:spcAft>
                <a:spcPts val="0"/>
              </a:spcAft>
              <a:defRPr/>
            </a:pPr>
            <a:r>
              <a:rPr lang="en-US" dirty="0" smtClean="0"/>
              <a:t>ELA collaborative</a:t>
            </a:r>
            <a:br>
              <a:rPr lang="en-US" dirty="0" smtClean="0"/>
            </a:br>
            <a:r>
              <a:rPr lang="en-US" dirty="0" smtClean="0"/>
              <a:t>Grades 6-12</a:t>
            </a:r>
            <a:endParaRPr lang="en-US" dirty="0"/>
          </a:p>
        </p:txBody>
      </p:sp>
      <p:sp>
        <p:nvSpPr>
          <p:cNvPr id="3" name="Subtitle 2"/>
          <p:cNvSpPr>
            <a:spLocks noGrp="1"/>
          </p:cNvSpPr>
          <p:nvPr>
            <p:ph type="subTitle" idx="1"/>
          </p:nvPr>
        </p:nvSpPr>
        <p:spPr/>
        <p:txBody>
          <a:bodyPr rtlCol="0">
            <a:normAutofit fontScale="70000" lnSpcReduction="20000"/>
          </a:bodyPr>
          <a:lstStyle/>
          <a:p>
            <a:pPr fontAlgn="auto">
              <a:spcAft>
                <a:spcPts val="0"/>
              </a:spcAft>
              <a:defRPr/>
            </a:pPr>
            <a:r>
              <a:rPr lang="en-US" dirty="0" smtClean="0"/>
              <a:t>February 21, 2013</a:t>
            </a:r>
          </a:p>
          <a:p>
            <a:pPr fontAlgn="auto">
              <a:spcAft>
                <a:spcPts val="0"/>
              </a:spcAft>
              <a:defRPr/>
            </a:pPr>
            <a:r>
              <a:rPr lang="en-US" dirty="0" smtClean="0"/>
              <a:t>8:30-3:30</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NGAP</a:t>
            </a:r>
            <a:endParaRPr lang="en-US" dirty="0"/>
          </a:p>
        </p:txBody>
      </p:sp>
      <p:sp>
        <p:nvSpPr>
          <p:cNvPr id="32770" name="Content Placeholder 2"/>
          <p:cNvSpPr>
            <a:spLocks noGrp="1"/>
          </p:cNvSpPr>
          <p:nvPr>
            <p:ph idx="1"/>
          </p:nvPr>
        </p:nvSpPr>
        <p:spPr>
          <a:xfrm>
            <a:off x="1371600" y="2438400"/>
            <a:ext cx="6400800" cy="3048000"/>
          </a:xfrm>
        </p:spPr>
        <p:txBody>
          <a:bodyPr/>
          <a:lstStyle/>
          <a:p>
            <a:r>
              <a:rPr lang="en-US" smtClean="0"/>
              <a:t>Opportunity to experience the Smarter Balanced Assessment Consortium items on computers.</a:t>
            </a:r>
          </a:p>
          <a:p>
            <a:endParaRPr lang="en-US" smtClean="0"/>
          </a:p>
          <a:p>
            <a:r>
              <a:rPr lang="en-US" smtClean="0"/>
              <a:t>Provides educators and students with insight related to the upcoming assessments.</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 compatLnSpc="1">
            <a:prstTxWarp prst="textNoShape">
              <a:avLst/>
            </a:prstTxWarp>
            <a:noAutofit/>
          </a:bodyPr>
          <a:lstStyle/>
          <a:p>
            <a:pPr fontAlgn="auto">
              <a:spcAft>
                <a:spcPts val="0"/>
              </a:spcAft>
              <a:defRPr/>
            </a:pPr>
            <a:r>
              <a:rPr lang="en-US" b="1" dirty="0" smtClean="0"/>
              <a:t>NAEP CHARTS </a:t>
            </a:r>
            <a:r>
              <a:rPr lang="en-US" dirty="0" smtClean="0"/>
              <a:t/>
            </a:r>
            <a:br>
              <a:rPr lang="en-US" dirty="0" smtClean="0"/>
            </a:br>
            <a:endParaRPr lang="en-US" dirty="0" smtClean="0"/>
          </a:p>
        </p:txBody>
      </p:sp>
      <p:sp>
        <p:nvSpPr>
          <p:cNvPr id="16388" name="Footer Placeholder 2"/>
          <p:cNvSpPr txBox="1">
            <a:spLocks noGrp="1"/>
          </p:cNvSpPr>
          <p:nvPr/>
        </p:nvSpPr>
        <p:spPr bwMode="auto">
          <a:xfrm>
            <a:off x="3517900" y="6284913"/>
            <a:ext cx="4724400" cy="274637"/>
          </a:xfrm>
          <a:prstGeom prst="rect">
            <a:avLst/>
          </a:prstGeom>
          <a:noFill/>
          <a:ln>
            <a:miter lim="800000"/>
            <a:headEnd/>
            <a:tailEnd/>
          </a:ln>
        </p:spPr>
        <p:txBody>
          <a:bodyPr anchor="ctr"/>
          <a:lstStyle/>
          <a:p>
            <a:pPr algn="r" fontAlgn="auto">
              <a:spcBef>
                <a:spcPts val="0"/>
              </a:spcBef>
              <a:spcAft>
                <a:spcPts val="0"/>
              </a:spcAft>
              <a:defRPr/>
            </a:pPr>
            <a:endParaRPr lang="en-US" sz="1000" cap="all" spc="200" dirty="0">
              <a:solidFill>
                <a:srgbClr val="FFFFFF"/>
              </a:solidFill>
              <a:latin typeface="Arial" pitchFamily="34" charset="0"/>
              <a:cs typeface="Arial" pitchFamily="34" charset="0"/>
            </a:endParaRPr>
          </a:p>
        </p:txBody>
      </p:sp>
      <p:sp>
        <p:nvSpPr>
          <p:cNvPr id="16389" name="Slide Number Placeholder 4"/>
          <p:cNvSpPr txBox="1">
            <a:spLocks noGrp="1"/>
          </p:cNvSpPr>
          <p:nvPr/>
        </p:nvSpPr>
        <p:spPr bwMode="auto">
          <a:xfrm>
            <a:off x="8401050" y="6170613"/>
            <a:ext cx="503238" cy="503237"/>
          </a:xfrm>
          <a:prstGeom prst="ellipse">
            <a:avLst/>
          </a:prstGeom>
          <a:noFill/>
          <a:ln w="19050">
            <a:solidFill>
              <a:srgbClr val="FFFFFF"/>
            </a:solidFill>
            <a:miter lim="800000"/>
            <a:headEnd/>
            <a:tailEnd/>
          </a:ln>
        </p:spPr>
        <p:txBody>
          <a:bodyPr lIns="9144" tIns="9144" rIns="9144" bIns="9144" anchor="ctr">
            <a:normAutofit/>
          </a:bodyPr>
          <a:lstStyle/>
          <a:p>
            <a:pPr algn="ctr" fontAlgn="auto">
              <a:spcBef>
                <a:spcPts val="0"/>
              </a:spcBef>
              <a:spcAft>
                <a:spcPts val="0"/>
              </a:spcAft>
              <a:defRPr/>
            </a:pPr>
            <a:fld id="{03BA9382-50F6-4839-8EE1-210BE366E64E}" type="slidenum">
              <a:rPr lang="en-US" sz="1650">
                <a:solidFill>
                  <a:srgbClr val="FFFFFF"/>
                </a:solidFill>
                <a:latin typeface="Arial" pitchFamily="34" charset="0"/>
                <a:cs typeface="Arial" pitchFamily="34" charset="0"/>
              </a:rPr>
              <a:pPr algn="ctr" fontAlgn="auto">
                <a:spcBef>
                  <a:spcPts val="0"/>
                </a:spcBef>
                <a:spcAft>
                  <a:spcPts val="0"/>
                </a:spcAft>
                <a:defRPr/>
              </a:pPr>
              <a:t>11</a:t>
            </a:fld>
            <a:endParaRPr lang="en-US" sz="1650" dirty="0">
              <a:solidFill>
                <a:srgbClr val="FFFFFF"/>
              </a:solidFill>
              <a:latin typeface="Arial" pitchFamily="34" charset="0"/>
              <a:cs typeface="Arial" pitchFamily="34" charset="0"/>
            </a:endParaRPr>
          </a:p>
        </p:txBody>
      </p:sp>
      <p:sp>
        <p:nvSpPr>
          <p:cNvPr id="34820" name="Content Placeholder 2"/>
          <p:cNvSpPr>
            <a:spLocks noGrp="1"/>
          </p:cNvSpPr>
          <p:nvPr>
            <p:ph idx="4294967295"/>
          </p:nvPr>
        </p:nvSpPr>
        <p:spPr/>
        <p:txBody>
          <a:bodyPr/>
          <a:lstStyle/>
          <a:p>
            <a:pPr marL="342900" indent="-342900"/>
            <a:endParaRPr lang="en-US" smtClean="0"/>
          </a:p>
        </p:txBody>
      </p:sp>
      <p:pic>
        <p:nvPicPr>
          <p:cNvPr id="34821" name="Picture 6" descr="C:\Users\schillerl\Documents\LiteracyLeadershipTeam\MAISA\PDplanners2012-2013\NAEP writing.jpg"/>
          <p:cNvPicPr>
            <a:picLocks noChangeAspect="1" noChangeArrowheads="1"/>
          </p:cNvPicPr>
          <p:nvPr/>
        </p:nvPicPr>
        <p:blipFill>
          <a:blip r:embed="rId3"/>
          <a:srcRect/>
          <a:stretch>
            <a:fillRect/>
          </a:stretch>
        </p:blipFill>
        <p:spPr bwMode="auto">
          <a:xfrm>
            <a:off x="0" y="1981200"/>
            <a:ext cx="4419600" cy="2085975"/>
          </a:xfrm>
          <a:prstGeom prst="rect">
            <a:avLst/>
          </a:prstGeom>
          <a:noFill/>
          <a:ln w="9525">
            <a:noFill/>
            <a:miter lim="800000"/>
            <a:headEnd/>
            <a:tailEnd/>
          </a:ln>
        </p:spPr>
      </p:pic>
      <p:pic>
        <p:nvPicPr>
          <p:cNvPr id="34822" name="Picture 7" descr="C:\Users\schillerl\Documents\LiteracyLeadershipTeam\MAISA\PDplanners2012-2013\NAEP reading.jpg"/>
          <p:cNvPicPr>
            <a:picLocks noChangeAspect="1" noChangeArrowheads="1"/>
          </p:cNvPicPr>
          <p:nvPr/>
        </p:nvPicPr>
        <p:blipFill>
          <a:blip r:embed="rId4"/>
          <a:srcRect/>
          <a:stretch>
            <a:fillRect/>
          </a:stretch>
        </p:blipFill>
        <p:spPr bwMode="auto">
          <a:xfrm>
            <a:off x="4495800" y="1981200"/>
            <a:ext cx="4648200" cy="2085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000" b="1" dirty="0" smtClean="0"/>
              <a:t>“The Write Way”</a:t>
            </a:r>
            <a:br>
              <a:rPr lang="en-US" sz="2000" b="1" dirty="0" smtClean="0"/>
            </a:br>
            <a:r>
              <a:rPr lang="en-US" sz="2000" b="1" dirty="0" smtClean="0"/>
              <a:t> by Douglas Reeves</a:t>
            </a:r>
            <a:endParaRPr lang="en-US" sz="2000" dirty="0"/>
          </a:p>
        </p:txBody>
      </p:sp>
      <p:pic>
        <p:nvPicPr>
          <p:cNvPr id="36866" name="Picture 2"/>
          <p:cNvPicPr>
            <a:picLocks noGrp="1" noChangeAspect="1" noChangeArrowheads="1"/>
          </p:cNvPicPr>
          <p:nvPr>
            <p:ph sz="quarter" idx="1"/>
          </p:nvPr>
        </p:nvPicPr>
        <p:blipFill>
          <a:blip r:embed="rId3"/>
          <a:srcRect/>
          <a:stretch>
            <a:fillRect/>
          </a:stretch>
        </p:blipFill>
        <p:spPr>
          <a:xfrm>
            <a:off x="2667000" y="2362200"/>
            <a:ext cx="3822700" cy="2514600"/>
          </a:xfrm>
        </p:spPr>
      </p:pic>
      <p:sp>
        <p:nvSpPr>
          <p:cNvPr id="36867" name="TextBox 5"/>
          <p:cNvSpPr txBox="1">
            <a:spLocks noChangeArrowheads="1"/>
          </p:cNvSpPr>
          <p:nvPr/>
        </p:nvSpPr>
        <p:spPr bwMode="auto">
          <a:xfrm>
            <a:off x="838200" y="4953000"/>
            <a:ext cx="7924800" cy="584200"/>
          </a:xfrm>
          <a:prstGeom prst="rect">
            <a:avLst/>
          </a:prstGeom>
          <a:noFill/>
          <a:ln w="9525">
            <a:noFill/>
            <a:miter lim="800000"/>
            <a:headEnd/>
            <a:tailEnd/>
          </a:ln>
        </p:spPr>
        <p:txBody>
          <a:bodyPr>
            <a:spAutoFit/>
          </a:bodyPr>
          <a:lstStyle/>
          <a:p>
            <a:pPr algn="ctr"/>
            <a:r>
              <a:rPr lang="en-US" sz="1600">
                <a:latin typeface="Garamond" pitchFamily="18" charset="0"/>
              </a:rPr>
              <a:t>If “nonfiction writing is the backbone of successful literacy and student achievement strategy” how would you describe the overall writing health of your building?</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fontAlgn="auto">
              <a:spcAft>
                <a:spcPts val="0"/>
              </a:spcAft>
              <a:defRPr/>
            </a:pPr>
            <a:r>
              <a:rPr lang="en-US" dirty="0"/>
              <a:t>Tea Party</a:t>
            </a:r>
          </a:p>
        </p:txBody>
      </p:sp>
      <p:sp>
        <p:nvSpPr>
          <p:cNvPr id="38914" name="Rectangle 3"/>
          <p:cNvSpPr>
            <a:spLocks noGrp="1" noRot="1" noChangeArrowheads="1"/>
          </p:cNvSpPr>
          <p:nvPr>
            <p:ph type="body" idx="1"/>
          </p:nvPr>
        </p:nvSpPr>
        <p:spPr>
          <a:xfrm>
            <a:off x="1371600" y="2438400"/>
            <a:ext cx="6400800" cy="3048000"/>
          </a:xfrm>
        </p:spPr>
        <p:txBody>
          <a:bodyPr/>
          <a:lstStyle/>
          <a:p>
            <a:pPr marL="609600" indent="-609600">
              <a:buFont typeface="Wingdings" pitchFamily="2" charset="2"/>
              <a:buAutoNum type="arabicPeriod"/>
            </a:pPr>
            <a:r>
              <a:rPr lang="en-US" smtClean="0"/>
              <a:t>Share cards with as many classmates as possible.</a:t>
            </a:r>
          </a:p>
          <a:p>
            <a:pPr marL="609600" indent="-609600">
              <a:buFont typeface="Wingdings" pitchFamily="2" charset="2"/>
              <a:buAutoNum type="arabicPeriod"/>
            </a:pPr>
            <a:r>
              <a:rPr lang="en-US" smtClean="0"/>
              <a:t>Listen to others as they read.</a:t>
            </a:r>
          </a:p>
          <a:p>
            <a:pPr marL="609600" indent="-609600">
              <a:buFont typeface="Wingdings" pitchFamily="2" charset="2"/>
              <a:buAutoNum type="arabicPeriod"/>
            </a:pPr>
            <a:r>
              <a:rPr lang="en-US" smtClean="0"/>
              <a:t>Discuss how cards might be related.</a:t>
            </a:r>
          </a:p>
          <a:p>
            <a:pPr marL="609600" indent="-609600">
              <a:buFont typeface="Wingdings" pitchFamily="2" charset="2"/>
              <a:buAutoNum type="arabicPeriod"/>
            </a:pPr>
            <a:r>
              <a:rPr lang="en-US" smtClean="0"/>
              <a:t>Speculate on what cards, collectively, might be about.</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noAutofit/>
          </a:bodyPr>
          <a:lstStyle/>
          <a:p>
            <a:pPr fontAlgn="auto">
              <a:spcAft>
                <a:spcPts val="0"/>
              </a:spcAft>
              <a:defRPr/>
            </a:pPr>
            <a:r>
              <a:rPr lang="en-US" sz="1200" dirty="0">
                <a:hlinkClick r:id="rId3"/>
              </a:rPr>
              <a:t>http://www.online-stopwatch.com/full-screen-stopwatch/</a:t>
            </a:r>
            <a:r>
              <a:rPr lang="en-US" sz="2000" dirty="0"/>
              <a:t/>
            </a:r>
            <a:br>
              <a:rPr lang="en-US" sz="2000" dirty="0"/>
            </a:br>
            <a:endParaRPr lang="en-US" sz="2000" dirty="0"/>
          </a:p>
        </p:txBody>
      </p:sp>
      <p:sp>
        <p:nvSpPr>
          <p:cNvPr id="40962" name="Rectangle 3"/>
          <p:cNvSpPr>
            <a:spLocks noGrp="1" noRot="1" noChangeArrowheads="1"/>
          </p:cNvSpPr>
          <p:nvPr>
            <p:ph type="body" idx="1"/>
          </p:nvPr>
        </p:nvSpPr>
        <p:spPr>
          <a:xfrm>
            <a:off x="1371600" y="2438400"/>
            <a:ext cx="6400800" cy="3048000"/>
          </a:xfrm>
        </p:spPr>
        <p:txBody>
          <a:bodyPr/>
          <a:lstStyle/>
          <a:p>
            <a:pPr algn="ctr">
              <a:buFont typeface="Wingdings" pitchFamily="2" charset="2"/>
              <a:buNone/>
            </a:pPr>
            <a:endParaRPr lang="en-US" smtClean="0"/>
          </a:p>
        </p:txBody>
      </p:sp>
      <p:pic>
        <p:nvPicPr>
          <p:cNvPr id="40963" name="Picture 5" descr="tea%20party"/>
          <p:cNvPicPr>
            <a:picLocks noChangeAspect="1" noChangeArrowheads="1"/>
          </p:cNvPicPr>
          <p:nvPr/>
        </p:nvPicPr>
        <p:blipFill>
          <a:blip r:embed="rId4"/>
          <a:srcRect/>
          <a:stretch>
            <a:fillRect/>
          </a:stretch>
        </p:blipFill>
        <p:spPr bwMode="auto">
          <a:xfrm>
            <a:off x="1981200" y="2286000"/>
            <a:ext cx="4899025" cy="32654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fontAlgn="auto">
              <a:spcAft>
                <a:spcPts val="0"/>
              </a:spcAft>
              <a:defRPr/>
            </a:pPr>
            <a:r>
              <a:rPr lang="en-US" sz="2800" dirty="0" smtClean="0"/>
              <a:t>Informational Reading Standards</a:t>
            </a:r>
            <a:endParaRPr lang="en-US" sz="2800" dirty="0"/>
          </a:p>
        </p:txBody>
      </p:sp>
      <p:pic>
        <p:nvPicPr>
          <p:cNvPr id="43010" name="Content Placeholder 1"/>
          <p:cNvPicPr>
            <a:picLocks noGrp="1" noChangeAspect="1"/>
          </p:cNvPicPr>
          <p:nvPr>
            <p:ph idx="1"/>
          </p:nvPr>
        </p:nvPicPr>
        <p:blipFill>
          <a:blip r:embed="rId3"/>
          <a:srcRect/>
          <a:stretch>
            <a:fillRect/>
          </a:stretch>
        </p:blipFill>
        <p:spPr>
          <a:xfrm>
            <a:off x="2130425" y="2438400"/>
            <a:ext cx="4883150" cy="3048000"/>
          </a:xfr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95400"/>
            <a:ext cx="6400800" cy="685800"/>
          </a:xfrm>
        </p:spPr>
        <p:txBody>
          <a:bodyPr>
            <a:noAutofit/>
          </a:bodyPr>
          <a:lstStyle/>
          <a:p>
            <a:pPr fontAlgn="auto">
              <a:spcAft>
                <a:spcPts val="0"/>
              </a:spcAft>
              <a:defRPr/>
            </a:pPr>
            <a:r>
              <a:rPr lang="en-US" sz="2800" dirty="0" smtClean="0">
                <a:hlinkClick r:id="rId3"/>
              </a:rPr>
              <a:t>www.booksource.com</a:t>
            </a:r>
            <a:r>
              <a:rPr lang="en-US" sz="2800" dirty="0" smtClean="0"/>
              <a:t/>
            </a:r>
            <a:br>
              <a:rPr lang="en-US" sz="2800" dirty="0" smtClean="0"/>
            </a:br>
            <a:endParaRPr lang="en-US" sz="2800" dirty="0"/>
          </a:p>
        </p:txBody>
      </p:sp>
      <p:pic>
        <p:nvPicPr>
          <p:cNvPr id="45058" name="Content Placeholder 3"/>
          <p:cNvPicPr>
            <a:picLocks noGrp="1" noChangeAspect="1"/>
          </p:cNvPicPr>
          <p:nvPr>
            <p:ph idx="1"/>
          </p:nvPr>
        </p:nvPicPr>
        <p:blipFill>
          <a:blip r:embed="rId4"/>
          <a:srcRect/>
          <a:stretch>
            <a:fillRect/>
          </a:stretch>
        </p:blipFill>
        <p:spPr>
          <a:xfrm>
            <a:off x="1592263" y="2438400"/>
            <a:ext cx="5807075" cy="3352800"/>
          </a:xfr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smtClean="0"/>
              <a:t>Informational Writing Standards</a:t>
            </a:r>
            <a:endParaRPr lang="en-US" sz="2800" dirty="0"/>
          </a:p>
        </p:txBody>
      </p:sp>
      <p:pic>
        <p:nvPicPr>
          <p:cNvPr id="47106" name="Content Placeholder 4"/>
          <p:cNvPicPr>
            <a:picLocks noGrp="1" noChangeAspect="1"/>
          </p:cNvPicPr>
          <p:nvPr>
            <p:ph idx="1"/>
          </p:nvPr>
        </p:nvPicPr>
        <p:blipFill>
          <a:blip r:embed="rId3"/>
          <a:srcRect/>
          <a:stretch>
            <a:fillRect/>
          </a:stretch>
        </p:blipFill>
        <p:spPr>
          <a:xfrm>
            <a:off x="1600200" y="2962275"/>
            <a:ext cx="5943600" cy="2000250"/>
          </a:xfr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smtClean="0"/>
              <a:t>Informational Text Exemplars</a:t>
            </a:r>
            <a:endParaRPr lang="en-US" sz="2800" dirty="0"/>
          </a:p>
        </p:txBody>
      </p:sp>
      <p:sp>
        <p:nvSpPr>
          <p:cNvPr id="3" name="Content Placeholder 2"/>
          <p:cNvSpPr>
            <a:spLocks noGrp="1"/>
          </p:cNvSpPr>
          <p:nvPr>
            <p:ph sz="quarter" idx="1"/>
          </p:nvPr>
        </p:nvSpPr>
        <p:spPr>
          <a:xfrm>
            <a:off x="1371600" y="2438400"/>
            <a:ext cx="6400800" cy="3048000"/>
          </a:xfrm>
        </p:spPr>
        <p:txBody>
          <a:bodyPr rtlCol="0">
            <a:normAutofit/>
          </a:bodyPr>
          <a:lstStyle/>
          <a:p>
            <a:pPr indent="-274320" fontAlgn="auto">
              <a:spcAft>
                <a:spcPts val="0"/>
              </a:spcAft>
              <a:defRPr/>
            </a:pPr>
            <a:r>
              <a:rPr lang="en-US" dirty="0" smtClean="0"/>
              <a:t>Locate the appropriate grade band exemplars and read through the texts and performance tasks.</a:t>
            </a:r>
          </a:p>
          <a:p>
            <a:pPr marL="285750" indent="-285750" fontAlgn="auto">
              <a:spcAft>
                <a:spcPts val="0"/>
              </a:spcAft>
              <a:defRPr/>
            </a:pPr>
            <a:r>
              <a:rPr lang="en-US" dirty="0" smtClean="0"/>
              <a:t>With a partner, complete the Here’s What/So What portions of the Analysis Chart</a:t>
            </a:r>
          </a:p>
          <a:p>
            <a:pPr indent="-274320" algn="ctr" fontAlgn="auto">
              <a:spcAft>
                <a:spcPts val="0"/>
              </a:spcAft>
              <a:buFont typeface="Wingdings" pitchFamily="2" charset="2"/>
              <a:buNone/>
              <a:defRPr/>
            </a:pPr>
            <a:endParaRPr lang="en-US" dirty="0" smtClean="0"/>
          </a:p>
          <a:p>
            <a:pPr indent="-274320" fontAlgn="auto">
              <a:spcAft>
                <a:spcPts val="0"/>
              </a:spcAft>
              <a:defRPr/>
            </a:pPr>
            <a:endParaRPr lang="en-US" dirty="0" smtClean="0"/>
          </a:p>
          <a:p>
            <a:pPr indent="-274320" fontAlgn="auto">
              <a:spcAft>
                <a:spcPts val="0"/>
              </a:spcAft>
              <a:defRPr/>
            </a:pPr>
            <a:endParaRPr lang="en-US" dirty="0"/>
          </a:p>
        </p:txBody>
      </p:sp>
      <p:graphicFrame>
        <p:nvGraphicFramePr>
          <p:cNvPr id="5" name="Table 4"/>
          <p:cNvGraphicFramePr>
            <a:graphicFrameLocks noGrp="1"/>
          </p:cNvGraphicFramePr>
          <p:nvPr/>
        </p:nvGraphicFramePr>
        <p:xfrm>
          <a:off x="2133600" y="4419600"/>
          <a:ext cx="5257800" cy="1611313"/>
        </p:xfrm>
        <a:graphic>
          <a:graphicData uri="http://schemas.openxmlformats.org/drawingml/2006/table">
            <a:tbl>
              <a:tblPr firstRow="1" bandRow="1">
                <a:tableStyleId>{5C22544A-7EE6-4342-B048-85BDC9FD1C3A}</a:tableStyleId>
              </a:tblPr>
              <a:tblGrid>
                <a:gridCol w="1752600"/>
                <a:gridCol w="1752600"/>
                <a:gridCol w="1752600"/>
              </a:tblGrid>
              <a:tr h="423153">
                <a:tc>
                  <a:txBody>
                    <a:bodyPr/>
                    <a:lstStyle/>
                    <a:p>
                      <a:pPr algn="ctr"/>
                      <a:r>
                        <a:rPr lang="en-US" dirty="0" smtClean="0"/>
                        <a:t>Here’s What!</a:t>
                      </a:r>
                      <a:endParaRPr lang="en-US" dirty="0"/>
                    </a:p>
                  </a:txBody>
                  <a:tcPr/>
                </a:tc>
                <a:tc>
                  <a:txBody>
                    <a:bodyPr/>
                    <a:lstStyle/>
                    <a:p>
                      <a:pPr algn="ctr"/>
                      <a:r>
                        <a:rPr lang="en-US" dirty="0" smtClean="0"/>
                        <a:t>So What?</a:t>
                      </a:r>
                      <a:endParaRPr lang="en-US" dirty="0"/>
                    </a:p>
                  </a:txBody>
                  <a:tcPr/>
                </a:tc>
                <a:tc>
                  <a:txBody>
                    <a:bodyPr/>
                    <a:lstStyle/>
                    <a:p>
                      <a:pPr algn="ctr"/>
                      <a:r>
                        <a:rPr lang="en-US" dirty="0" smtClean="0"/>
                        <a:t>Now What?</a:t>
                      </a:r>
                      <a:endParaRPr lang="en-US" dirty="0"/>
                    </a:p>
                  </a:txBody>
                  <a:tcPr/>
                </a:tc>
              </a:tr>
              <a:tr h="681747">
                <a:tc>
                  <a:txBody>
                    <a:bodyPr/>
                    <a:lstStyle/>
                    <a:p>
                      <a:r>
                        <a:rPr lang="en-US" dirty="0" smtClean="0"/>
                        <a:t>Observations &amp; Important Facts</a:t>
                      </a:r>
                      <a:endParaRPr lang="en-US" dirty="0"/>
                    </a:p>
                  </a:txBody>
                  <a:tcPr/>
                </a:tc>
                <a:tc>
                  <a:txBody>
                    <a:bodyPr/>
                    <a:lstStyle/>
                    <a:p>
                      <a:r>
                        <a:rPr lang="en-US" dirty="0" smtClean="0"/>
                        <a:t>Implications for the classroom</a:t>
                      </a:r>
                      <a:endParaRPr lang="en-US" dirty="0"/>
                    </a:p>
                  </a:txBody>
                  <a:tcPr/>
                </a:tc>
                <a:tc>
                  <a:txBody>
                    <a:bodyPr/>
                    <a:lstStyle/>
                    <a:p>
                      <a:r>
                        <a:rPr lang="en-US" dirty="0" smtClean="0"/>
                        <a:t>Action steps-what can be done to shift to these standards?</a:t>
                      </a:r>
                      <a:endParaRPr lang="en-US"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smtClean="0"/>
              <a:t>Informational Writing Flipbook</a:t>
            </a:r>
            <a:endParaRPr lang="en-US" sz="2800" dirty="0"/>
          </a:p>
        </p:txBody>
      </p:sp>
      <p:sp>
        <p:nvSpPr>
          <p:cNvPr id="51202" name="Content Placeholder 2"/>
          <p:cNvSpPr>
            <a:spLocks noGrp="1"/>
          </p:cNvSpPr>
          <p:nvPr>
            <p:ph sz="quarter" idx="1"/>
          </p:nvPr>
        </p:nvSpPr>
        <p:spPr>
          <a:xfrm>
            <a:off x="1371600" y="2438400"/>
            <a:ext cx="6400800" cy="3048000"/>
          </a:xfrm>
        </p:spPr>
        <p:txBody>
          <a:bodyPr/>
          <a:lstStyle/>
          <a:p>
            <a:r>
              <a:rPr lang="en-US" smtClean="0">
                <a:hlinkClick r:id="rId3"/>
              </a:rPr>
              <a:t>www.missionliteracy.com</a:t>
            </a:r>
            <a:endParaRPr lang="en-US" smtClean="0"/>
          </a:p>
          <a:p>
            <a:endParaRPr lang="en-US" smtClean="0"/>
          </a:p>
          <a:p>
            <a:endParaRPr lang="en-US" smtClean="0"/>
          </a:p>
        </p:txBody>
      </p:sp>
      <p:pic>
        <p:nvPicPr>
          <p:cNvPr id="51203" name="Picture 2" descr="C:\Documents and Settings\ciganickp\Local Settings\Temporary Internet Files\Content.IE5\E8P4KKE7\MP900341681[1].jpg"/>
          <p:cNvPicPr>
            <a:picLocks noChangeAspect="1" noChangeArrowheads="1"/>
          </p:cNvPicPr>
          <p:nvPr/>
        </p:nvPicPr>
        <p:blipFill>
          <a:blip r:embed="rId4"/>
          <a:srcRect/>
          <a:stretch>
            <a:fillRect/>
          </a:stretch>
        </p:blipFill>
        <p:spPr bwMode="auto">
          <a:xfrm>
            <a:off x="5867400" y="2438400"/>
            <a:ext cx="2228850" cy="3124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MCBS00590_0000[1]"/>
          <p:cNvPicPr>
            <a:picLocks noChangeAspect="1" noChangeArrowheads="1"/>
          </p:cNvPicPr>
          <p:nvPr/>
        </p:nvPicPr>
        <p:blipFill>
          <a:blip r:embed="rId3"/>
          <a:srcRect/>
          <a:stretch>
            <a:fillRect/>
          </a:stretch>
        </p:blipFill>
        <p:spPr bwMode="auto">
          <a:xfrm>
            <a:off x="2863850" y="1693863"/>
            <a:ext cx="3416300" cy="34686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smtClean="0"/>
              <a:t>Student Writing Samples</a:t>
            </a:r>
            <a:endParaRPr lang="en-US" sz="3200" dirty="0"/>
          </a:p>
        </p:txBody>
      </p:sp>
      <p:sp>
        <p:nvSpPr>
          <p:cNvPr id="3" name="Content Placeholder 2"/>
          <p:cNvSpPr>
            <a:spLocks noGrp="1"/>
          </p:cNvSpPr>
          <p:nvPr>
            <p:ph sz="quarter" idx="1"/>
          </p:nvPr>
        </p:nvSpPr>
        <p:spPr>
          <a:xfrm>
            <a:off x="1371600" y="2438400"/>
            <a:ext cx="6400800" cy="3048000"/>
          </a:xfrm>
        </p:spPr>
        <p:txBody>
          <a:bodyPr rtlCol="0">
            <a:normAutofit/>
          </a:bodyPr>
          <a:lstStyle/>
          <a:p>
            <a:pPr indent="-274320" fontAlgn="auto">
              <a:spcAft>
                <a:spcPts val="0"/>
              </a:spcAft>
              <a:defRPr/>
            </a:pPr>
            <a:r>
              <a:rPr lang="en-US" dirty="0" smtClean="0"/>
              <a:t>Working with a partner at the same grade level, examine the Informational writing sample from Appendix C.</a:t>
            </a:r>
          </a:p>
          <a:p>
            <a:pPr indent="-274320" fontAlgn="auto">
              <a:spcAft>
                <a:spcPts val="0"/>
              </a:spcAft>
              <a:defRPr/>
            </a:pPr>
            <a:r>
              <a:rPr lang="en-US" dirty="0" smtClean="0"/>
              <a:t>Assign a recorder for your group.</a:t>
            </a:r>
          </a:p>
          <a:p>
            <a:pPr indent="-274320" fontAlgn="auto">
              <a:spcAft>
                <a:spcPts val="0"/>
              </a:spcAft>
              <a:defRPr/>
            </a:pPr>
            <a:r>
              <a:rPr lang="en-US" dirty="0" smtClean="0"/>
              <a:t>Create a T chart and draw conclusions about the student work:</a:t>
            </a:r>
          </a:p>
          <a:p>
            <a:pPr indent="0" fontAlgn="auto">
              <a:spcAft>
                <a:spcPts val="0"/>
              </a:spcAft>
              <a:buFont typeface="Wingdings" pitchFamily="2" charset="2"/>
              <a:buNone/>
              <a:defRPr/>
            </a:pPr>
            <a:endParaRPr lang="en-US" dirty="0" smtClean="0"/>
          </a:p>
          <a:p>
            <a:pPr indent="0" fontAlgn="auto">
              <a:spcAft>
                <a:spcPts val="0"/>
              </a:spcAft>
              <a:buFont typeface="Wingdings" pitchFamily="2" charset="2"/>
              <a:buNone/>
              <a:defRPr/>
            </a:pPr>
            <a:endParaRPr lang="en-US" dirty="0" smtClean="0"/>
          </a:p>
        </p:txBody>
      </p:sp>
      <p:graphicFrame>
        <p:nvGraphicFramePr>
          <p:cNvPr id="4" name="Table 3"/>
          <p:cNvGraphicFramePr>
            <a:graphicFrameLocks noGrp="1"/>
          </p:cNvGraphicFramePr>
          <p:nvPr/>
        </p:nvGraphicFramePr>
        <p:xfrm>
          <a:off x="1371600" y="4724400"/>
          <a:ext cx="6096000" cy="731838"/>
        </p:xfrm>
        <a:graphic>
          <a:graphicData uri="http://schemas.openxmlformats.org/drawingml/2006/table">
            <a:tbl>
              <a:tblPr firstRow="1" bandRow="1">
                <a:tableStyleId>{5C22544A-7EE6-4342-B048-85BDC9FD1C3A}</a:tableStyleId>
              </a:tblPr>
              <a:tblGrid>
                <a:gridCol w="2895600"/>
                <a:gridCol w="3200400"/>
              </a:tblGrid>
              <a:tr h="370840">
                <a:tc>
                  <a:txBody>
                    <a:bodyPr/>
                    <a:lstStyle/>
                    <a:p>
                      <a:r>
                        <a:rPr lang="en-US" dirty="0" smtClean="0"/>
                        <a:t>What do these students </a:t>
                      </a:r>
                      <a:r>
                        <a:rPr lang="en-US" sz="2400" b="1" dirty="0" smtClean="0"/>
                        <a:t>know</a:t>
                      </a:r>
                      <a:r>
                        <a:rPr lang="en-US" dirty="0" smtClean="0"/>
                        <a:t>?</a:t>
                      </a:r>
                      <a:endParaRPr lang="en-US" dirty="0"/>
                    </a:p>
                  </a:txBody>
                  <a:tcPr/>
                </a:tc>
                <a:tc>
                  <a:txBody>
                    <a:bodyPr/>
                    <a:lstStyle/>
                    <a:p>
                      <a:r>
                        <a:rPr lang="en-US" dirty="0" smtClean="0"/>
                        <a:t>What can these students</a:t>
                      </a:r>
                    </a:p>
                    <a:p>
                      <a:r>
                        <a:rPr lang="en-US" dirty="0" smtClean="0"/>
                        <a:t> </a:t>
                      </a:r>
                      <a:r>
                        <a:rPr lang="en-US" sz="2400" dirty="0" smtClean="0"/>
                        <a:t>do</a:t>
                      </a:r>
                      <a:r>
                        <a:rPr lang="en-US" dirty="0" smtClean="0"/>
                        <a:t>?</a:t>
                      </a:r>
                      <a:endParaRPr lang="en-US" dirty="0"/>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Looking at student work</a:t>
            </a:r>
            <a:endParaRPr lang="en-US" dirty="0"/>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dirty="0" smtClean="0"/>
              <a:t>Is there a difference between the work currently being produced in your school at this grade level and the student work in the </a:t>
            </a:r>
          </a:p>
          <a:p>
            <a:pPr indent="0" fontAlgn="auto">
              <a:spcAft>
                <a:spcPts val="0"/>
              </a:spcAft>
              <a:buFont typeface="Wingdings" pitchFamily="2" charset="2"/>
              <a:buNone/>
              <a:defRPr/>
            </a:pPr>
            <a:r>
              <a:rPr lang="en-US" dirty="0" smtClean="0"/>
              <a:t>Appendix C of the CCSS?  If so, what is it?</a:t>
            </a:r>
          </a:p>
          <a:p>
            <a:pPr indent="-274320" fontAlgn="auto">
              <a:spcAft>
                <a:spcPts val="0"/>
              </a:spcAft>
              <a:defRPr/>
            </a:pPr>
            <a:endParaRPr lang="en-US" dirty="0"/>
          </a:p>
          <a:p>
            <a:pPr indent="-274320" fontAlgn="auto">
              <a:spcAft>
                <a:spcPts val="0"/>
              </a:spcAft>
              <a:defRPr/>
            </a:pPr>
            <a:r>
              <a:rPr lang="en-US" dirty="0" smtClean="0"/>
              <a:t>What are the implications for our practice?</a:t>
            </a:r>
            <a:endParaRPr lang="en-US"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MAISA Units</a:t>
            </a:r>
            <a:endParaRPr lang="en-US" dirty="0"/>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dirty="0" smtClean="0">
                <a:hlinkClick r:id="rId3"/>
              </a:rPr>
              <a:t>http://tinyurl.com/MAISAunit</a:t>
            </a:r>
            <a:endParaRPr lang="en-US" dirty="0" smtClean="0"/>
          </a:p>
          <a:p>
            <a:pPr indent="0" fontAlgn="auto">
              <a:spcAft>
                <a:spcPts val="0"/>
              </a:spcAft>
              <a:buFont typeface="Wingdings" pitchFamily="2" charset="2"/>
              <a:buNone/>
              <a:defRPr/>
            </a:pPr>
            <a:endParaRPr lang="en-US" dirty="0" smtClean="0"/>
          </a:p>
          <a:p>
            <a:pPr indent="0" fontAlgn="auto">
              <a:spcAft>
                <a:spcPts val="0"/>
              </a:spcAft>
              <a:buFont typeface="Wingdings" pitchFamily="2" charset="2"/>
              <a:buNone/>
              <a:defRPr/>
            </a:pPr>
            <a:endParaRPr lang="en-US" dirty="0"/>
          </a:p>
          <a:p>
            <a:pPr indent="0" fontAlgn="auto">
              <a:spcAft>
                <a:spcPts val="0"/>
              </a:spcAft>
              <a:buFont typeface="Wingdings" pitchFamily="2" charset="2"/>
              <a:buNone/>
              <a:defRPr/>
            </a:pPr>
            <a:endParaRPr lang="en-US" dirty="0"/>
          </a:p>
        </p:txBody>
      </p:sp>
      <p:pic>
        <p:nvPicPr>
          <p:cNvPr id="57347" name="Picture 3"/>
          <p:cNvPicPr>
            <a:picLocks noChangeAspect="1"/>
          </p:cNvPicPr>
          <p:nvPr/>
        </p:nvPicPr>
        <p:blipFill>
          <a:blip r:embed="rId4"/>
          <a:srcRect/>
          <a:stretch>
            <a:fillRect/>
          </a:stretch>
        </p:blipFill>
        <p:spPr bwMode="auto">
          <a:xfrm>
            <a:off x="3048000" y="3101975"/>
            <a:ext cx="3505200" cy="2251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Setting the bar high</a:t>
            </a:r>
            <a:endParaRPr lang="en-US" dirty="0"/>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b="1" dirty="0" smtClean="0"/>
              <a:t>Writing Standard 5 </a:t>
            </a:r>
            <a:r>
              <a:rPr lang="en-US" dirty="0" smtClean="0"/>
              <a:t>describes the writing process, and </a:t>
            </a:r>
          </a:p>
          <a:p>
            <a:pPr indent="0" fontAlgn="auto">
              <a:spcAft>
                <a:spcPts val="0"/>
              </a:spcAft>
              <a:buFont typeface="Wingdings" pitchFamily="2" charset="2"/>
              <a:buNone/>
              <a:defRPr/>
            </a:pPr>
            <a:r>
              <a:rPr lang="en-US" b="1" dirty="0" smtClean="0"/>
              <a:t>Standard 10</a:t>
            </a:r>
            <a:r>
              <a:rPr lang="en-US" dirty="0" smtClean="0"/>
              <a:t> describes the need to write routinely as part of that process.   Without these two standards, the other standards will be difficult to achieve.</a:t>
            </a:r>
            <a:endParaRPr lang="en-US"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smtClean="0"/>
              <a:t>Writing workshop structure</a:t>
            </a:r>
            <a:endParaRPr lang="en-US" sz="2800" dirty="0"/>
          </a:p>
        </p:txBody>
      </p:sp>
      <p:sp>
        <p:nvSpPr>
          <p:cNvPr id="61442" name="Content Placeholder 2"/>
          <p:cNvSpPr>
            <a:spLocks noGrp="1"/>
          </p:cNvSpPr>
          <p:nvPr>
            <p:ph idx="1"/>
          </p:nvPr>
        </p:nvSpPr>
        <p:spPr>
          <a:xfrm>
            <a:off x="1371600" y="2438400"/>
            <a:ext cx="6400800" cy="3048000"/>
          </a:xfrm>
        </p:spPr>
        <p:txBody>
          <a:bodyPr/>
          <a:lstStyle/>
          <a:p>
            <a:pPr indent="0">
              <a:buFont typeface="Wingdings" pitchFamily="2" charset="2"/>
              <a:buNone/>
            </a:pPr>
            <a:r>
              <a:rPr lang="en-US" smtClean="0"/>
              <a:t>Lesson template is from research based on effective instruction</a:t>
            </a:r>
          </a:p>
          <a:p>
            <a:pPr indent="0">
              <a:buFont typeface="Wingdings" pitchFamily="2" charset="2"/>
              <a:buNone/>
            </a:pPr>
            <a:endParaRPr lang="en-US" smtClean="0"/>
          </a:p>
          <a:p>
            <a:pPr indent="0">
              <a:buFont typeface="Wingdings" pitchFamily="2" charset="2"/>
              <a:buNone/>
            </a:pPr>
            <a:endParaRPr lang="en-US" smtClean="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p>
        </p:txBody>
      </p:sp>
      <p:sp>
        <p:nvSpPr>
          <p:cNvPr id="63490" name="Content Placeholder 2"/>
          <p:cNvSpPr>
            <a:spLocks noGrp="1"/>
          </p:cNvSpPr>
          <p:nvPr>
            <p:ph idx="1"/>
          </p:nvPr>
        </p:nvSpPr>
        <p:spPr>
          <a:xfrm>
            <a:off x="1371600" y="2438400"/>
            <a:ext cx="6400800" cy="3048000"/>
          </a:xfrm>
        </p:spPr>
        <p:txBody>
          <a:bodyPr/>
          <a:lstStyle/>
          <a:p>
            <a:r>
              <a:rPr lang="en-US" smtClean="0"/>
              <a:t>Clear Teaching Points</a:t>
            </a:r>
          </a:p>
          <a:p>
            <a:r>
              <a:rPr lang="en-US" smtClean="0"/>
              <a:t>Modeling/Demonstrating</a:t>
            </a:r>
          </a:p>
          <a:p>
            <a:r>
              <a:rPr lang="en-US" smtClean="0"/>
              <a:t>Guided Practice</a:t>
            </a:r>
          </a:p>
          <a:p>
            <a:r>
              <a:rPr lang="en-US" smtClean="0"/>
              <a:t>Checking For Understanding</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Mini-lesson</a:t>
            </a:r>
            <a:endParaRPr lang="en-US" dirty="0"/>
          </a:p>
        </p:txBody>
      </p:sp>
      <p:sp>
        <p:nvSpPr>
          <p:cNvPr id="65538" name="Content Placeholder 2"/>
          <p:cNvSpPr>
            <a:spLocks noGrp="1"/>
          </p:cNvSpPr>
          <p:nvPr>
            <p:ph idx="1"/>
          </p:nvPr>
        </p:nvSpPr>
        <p:spPr>
          <a:xfrm>
            <a:off x="1371600" y="2438400"/>
            <a:ext cx="6400800" cy="3048000"/>
          </a:xfrm>
        </p:spPr>
        <p:txBody>
          <a:bodyPr/>
          <a:lstStyle/>
          <a:p>
            <a:r>
              <a:rPr lang="en-US" smtClean="0"/>
              <a:t>Short and Simple</a:t>
            </a:r>
          </a:p>
          <a:p>
            <a:r>
              <a:rPr lang="en-US" smtClean="0"/>
              <a:t>Teacher demonstrates a skill or strategy</a:t>
            </a:r>
          </a:p>
          <a:p>
            <a:r>
              <a:rPr lang="en-US" smtClean="0"/>
              <a:t>Collaborative Engagement</a:t>
            </a:r>
          </a:p>
          <a:p>
            <a:r>
              <a:rPr lang="en-US" smtClean="0"/>
              <a:t>Expectations are clear</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t>What, why, and how of writing through mini lesson</a:t>
            </a:r>
            <a:endParaRPr lang="en-US" sz="2400" dirty="0"/>
          </a:p>
        </p:txBody>
      </p:sp>
      <p:sp>
        <p:nvSpPr>
          <p:cNvPr id="67586" name="Content Placeholder 2"/>
          <p:cNvSpPr>
            <a:spLocks noGrp="1"/>
          </p:cNvSpPr>
          <p:nvPr>
            <p:ph idx="1"/>
          </p:nvPr>
        </p:nvSpPr>
        <p:spPr>
          <a:xfrm>
            <a:off x="1371600" y="2438400"/>
            <a:ext cx="6400800" cy="3048000"/>
          </a:xfrm>
        </p:spPr>
        <p:txBody>
          <a:bodyPr/>
          <a:lstStyle/>
          <a:p>
            <a:r>
              <a:rPr lang="en-US" smtClean="0"/>
              <a:t>What?</a:t>
            </a:r>
          </a:p>
          <a:p>
            <a:pPr lvl="1"/>
            <a:r>
              <a:rPr lang="en-US" smtClean="0"/>
              <a:t>Write through the mini lesson with two perspectives:</a:t>
            </a:r>
          </a:p>
          <a:p>
            <a:pPr lvl="2"/>
            <a:r>
              <a:rPr lang="en-US" smtClean="0"/>
              <a:t>Teacher eyes</a:t>
            </a:r>
          </a:p>
          <a:p>
            <a:pPr lvl="2"/>
            <a:r>
              <a:rPr lang="en-US" smtClean="0"/>
              <a:t>Writer eyes</a:t>
            </a:r>
          </a:p>
        </p:txBody>
      </p:sp>
      <p:pic>
        <p:nvPicPr>
          <p:cNvPr id="67587" name="Picture 2" descr="C:\Documents and Settings\ciganickp\Local Settings\Temporary Internet Files\Content.IE5\6QGA9E88\MP900406540[1].jpg"/>
          <p:cNvPicPr>
            <a:picLocks noChangeAspect="1" noChangeArrowheads="1"/>
          </p:cNvPicPr>
          <p:nvPr/>
        </p:nvPicPr>
        <p:blipFill>
          <a:blip r:embed="rId3"/>
          <a:srcRect/>
          <a:stretch>
            <a:fillRect/>
          </a:stretch>
        </p:blipFill>
        <p:spPr bwMode="auto">
          <a:xfrm>
            <a:off x="4857750" y="3505200"/>
            <a:ext cx="2571750" cy="2057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dirty="0" smtClean="0"/>
              <a:t>Why?</a:t>
            </a:r>
          </a:p>
          <a:p>
            <a:pPr lvl="1" fontAlgn="auto">
              <a:spcAft>
                <a:spcPts val="0"/>
              </a:spcAft>
              <a:buFont typeface="Arial" pitchFamily="34" charset="0"/>
              <a:buChar char="•"/>
              <a:defRPr/>
            </a:pPr>
            <a:r>
              <a:rPr lang="en-US" dirty="0" smtClean="0"/>
              <a:t>Teachers should write so they understand the process of writing from within.</a:t>
            </a:r>
          </a:p>
          <a:p>
            <a:pPr lvl="4" fontAlgn="auto">
              <a:spcAft>
                <a:spcPts val="0"/>
              </a:spcAft>
              <a:buFont typeface="Arial" pitchFamily="34" charset="0"/>
              <a:buChar char="•"/>
              <a:defRPr/>
            </a:pPr>
            <a:r>
              <a:rPr lang="en-US" dirty="0" smtClean="0"/>
              <a:t>Excerpt from Donald Murray, </a:t>
            </a:r>
          </a:p>
          <a:p>
            <a:pPr marL="1828800" lvl="4" indent="0" fontAlgn="auto">
              <a:spcAft>
                <a:spcPts val="0"/>
              </a:spcAft>
              <a:buFont typeface="Arial" pitchFamily="34" charset="0"/>
              <a:buNone/>
              <a:defRPr/>
            </a:pPr>
            <a:r>
              <a:rPr lang="en-US" dirty="0"/>
              <a:t> </a:t>
            </a:r>
            <a:r>
              <a:rPr lang="en-US" dirty="0" smtClean="0"/>
              <a:t>    </a:t>
            </a:r>
            <a:r>
              <a:rPr lang="en-US" u="sng" dirty="0" smtClean="0"/>
              <a:t>A Writer Teaches Writing</a:t>
            </a:r>
            <a:r>
              <a:rPr lang="en-US" dirty="0" smtClean="0"/>
              <a:t>, 2003</a:t>
            </a:r>
            <a:endParaRPr lang="en-US"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Why?</a:t>
            </a:r>
            <a:endParaRPr lang="en-US" dirty="0"/>
          </a:p>
        </p:txBody>
      </p:sp>
      <p:sp>
        <p:nvSpPr>
          <p:cNvPr id="3" name="Content Placeholder 2"/>
          <p:cNvSpPr>
            <a:spLocks noGrp="1"/>
          </p:cNvSpPr>
          <p:nvPr>
            <p:ph idx="1"/>
          </p:nvPr>
        </p:nvSpPr>
        <p:spPr>
          <a:xfrm>
            <a:off x="1371600" y="2438400"/>
            <a:ext cx="6400800" cy="3048000"/>
          </a:xfrm>
        </p:spPr>
        <p:txBody>
          <a:bodyPr rtlCol="0">
            <a:noAutofit/>
          </a:bodyPr>
          <a:lstStyle/>
          <a:p>
            <a:pPr marL="114300" indent="0" fontAlgn="auto">
              <a:spcAft>
                <a:spcPts val="0"/>
              </a:spcAft>
              <a:buFont typeface="Wingdings" pitchFamily="2" charset="2"/>
              <a:buNone/>
              <a:defRPr/>
            </a:pPr>
            <a:r>
              <a:rPr lang="en-US" sz="1200" dirty="0"/>
              <a:t>“Teachers should write, first of all, because it is fun. It is a satisfying activity that extends both the brain and the soul.  It stimulates the intellect, deepens the experience of living, and is good therapy.  Teachers should write so they understand the process of writing from within. They should know the territory intellectually and emotionally:  how you have to think to write, how you feel when writing.  </a:t>
            </a:r>
          </a:p>
          <a:p>
            <a:pPr marL="114300" indent="0" fontAlgn="auto">
              <a:spcAft>
                <a:spcPts val="0"/>
              </a:spcAft>
              <a:buFont typeface="Wingdings" pitchFamily="2" charset="2"/>
              <a:buNone/>
              <a:defRPr/>
            </a:pPr>
            <a:r>
              <a:rPr lang="en-US" sz="1200" dirty="0"/>
              <a:t/>
            </a:r>
            <a:br>
              <a:rPr lang="en-US" sz="1200" dirty="0"/>
            </a:br>
            <a:r>
              <a:rPr lang="en-US" sz="1200" dirty="0"/>
              <a:t>Teachers of writing do not have to be great writers, but they should have frequent and recent experience in writing.  If you experience the despair, the joy, the failure, the success, the work, the fun, the drudgery, the surprise of writing you will be able to understand the composing experiences of your students and therefore help them understand how they are learning to write.” </a:t>
            </a:r>
          </a:p>
          <a:p>
            <a:pPr marL="114300" indent="0" algn="r" fontAlgn="auto">
              <a:spcAft>
                <a:spcPts val="0"/>
              </a:spcAft>
              <a:buFont typeface="Wingdings" pitchFamily="2" charset="2"/>
              <a:buNone/>
              <a:defRPr/>
            </a:pPr>
            <a:r>
              <a:rPr lang="en-US" sz="1200" dirty="0"/>
              <a:t>Donald Murray,</a:t>
            </a:r>
          </a:p>
          <a:p>
            <a:pPr marL="114300" indent="0" algn="r" fontAlgn="auto">
              <a:spcAft>
                <a:spcPts val="0"/>
              </a:spcAft>
              <a:buFont typeface="Wingdings" pitchFamily="2" charset="2"/>
              <a:buNone/>
              <a:defRPr/>
            </a:pPr>
            <a:r>
              <a:rPr lang="en-US" sz="1200" i="1" dirty="0"/>
              <a:t>A Writer Teaches Writing 2003</a:t>
            </a:r>
            <a:endParaRPr lang="en-US" sz="1200" dirty="0"/>
          </a:p>
          <a:p>
            <a:pPr indent="-274320" fontAlgn="auto">
              <a:spcAft>
                <a:spcPts val="0"/>
              </a:spcAft>
              <a:defRPr/>
            </a:pPr>
            <a:endParaRPr lang="en-US" sz="1200"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p>
        </p:txBody>
      </p:sp>
      <p:sp>
        <p:nvSpPr>
          <p:cNvPr id="19458" name="Content Placeholder 2"/>
          <p:cNvSpPr>
            <a:spLocks noGrp="1"/>
          </p:cNvSpPr>
          <p:nvPr>
            <p:ph idx="1"/>
          </p:nvPr>
        </p:nvSpPr>
        <p:spPr>
          <a:xfrm>
            <a:off x="1371600" y="2438400"/>
            <a:ext cx="6400800" cy="3048000"/>
          </a:xfrm>
        </p:spPr>
        <p:txBody>
          <a:bodyPr/>
          <a:lstStyle/>
          <a:p>
            <a:pPr indent="0">
              <a:buFont typeface="Wingdings" pitchFamily="2" charset="2"/>
              <a:buNone/>
            </a:pPr>
            <a:r>
              <a:rPr lang="en-US" sz="2400" b="1" i="1" smtClean="0"/>
              <a:t>“Wise methods of teaching do not come from our genes alone, but from our communities of practice.”</a:t>
            </a:r>
          </a:p>
          <a:p>
            <a:pPr indent="0">
              <a:buFont typeface="Wingdings" pitchFamily="2" charset="2"/>
              <a:buNone/>
            </a:pPr>
            <a:r>
              <a:rPr lang="en-US" sz="2400" b="1" i="1" smtClean="0"/>
              <a:t>			</a:t>
            </a:r>
            <a:r>
              <a:rPr lang="en-US" smtClean="0"/>
              <a:t>	-Lucy Calkins</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Ink your think</a:t>
            </a:r>
            <a:endParaRPr lang="en-US" dirty="0"/>
          </a:p>
        </p:txBody>
      </p:sp>
      <p:sp>
        <p:nvSpPr>
          <p:cNvPr id="73730" name="Content Placeholder 2"/>
          <p:cNvSpPr>
            <a:spLocks noGrp="1"/>
          </p:cNvSpPr>
          <p:nvPr>
            <p:ph idx="1"/>
          </p:nvPr>
        </p:nvSpPr>
        <p:spPr>
          <a:xfrm>
            <a:off x="1371600" y="2438400"/>
            <a:ext cx="6400800" cy="3048000"/>
          </a:xfrm>
        </p:spPr>
        <p:txBody>
          <a:bodyPr/>
          <a:lstStyle/>
          <a:p>
            <a:r>
              <a:rPr lang="en-US" smtClean="0"/>
              <a:t>Take a moment and write a response to Donald Murray’s quote.</a:t>
            </a:r>
          </a:p>
        </p:txBody>
      </p:sp>
      <p:pic>
        <p:nvPicPr>
          <p:cNvPr id="73731" name="Picture 2" descr="C:\Documents and Settings\ciganickp\Local Settings\Temporary Internet Files\Content.IE5\UL4YSXQQ\MC900435237[1].png"/>
          <p:cNvPicPr>
            <a:picLocks noChangeAspect="1" noChangeArrowheads="1"/>
          </p:cNvPicPr>
          <p:nvPr/>
        </p:nvPicPr>
        <p:blipFill>
          <a:blip r:embed="rId3"/>
          <a:srcRect/>
          <a:stretch>
            <a:fillRect/>
          </a:stretch>
        </p:blipFill>
        <p:spPr bwMode="auto">
          <a:xfrm>
            <a:off x="4448175" y="3352800"/>
            <a:ext cx="3662363" cy="2260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Content Placeholder 3"/>
          <p:cNvPicPr>
            <a:picLocks noGrp="1" noChangeAspect="1"/>
          </p:cNvPicPr>
          <p:nvPr>
            <p:ph idx="1"/>
          </p:nvPr>
        </p:nvPicPr>
        <p:blipFill>
          <a:blip r:embed="rId3"/>
          <a:srcRect/>
          <a:stretch>
            <a:fillRect/>
          </a:stretch>
        </p:blipFill>
        <p:spPr>
          <a:xfrm>
            <a:off x="2609850" y="2438400"/>
            <a:ext cx="3924300" cy="3048000"/>
          </a:xfrm>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reflection</a:t>
            </a:r>
            <a:endParaRPr lang="en-US" dirty="0"/>
          </a:p>
        </p:txBody>
      </p:sp>
      <p:sp>
        <p:nvSpPr>
          <p:cNvPr id="77826" name="Content Placeholder 2"/>
          <p:cNvSpPr>
            <a:spLocks noGrp="1"/>
          </p:cNvSpPr>
          <p:nvPr>
            <p:ph idx="1"/>
          </p:nvPr>
        </p:nvSpPr>
        <p:spPr>
          <a:xfrm>
            <a:off x="1371600" y="2438400"/>
            <a:ext cx="6400800" cy="3048000"/>
          </a:xfrm>
        </p:spPr>
        <p:txBody>
          <a:bodyPr/>
          <a:lstStyle/>
          <a:p>
            <a:r>
              <a:rPr lang="en-US" smtClean="0"/>
              <a:t>Turn to a partner and respond to these prompts:</a:t>
            </a:r>
          </a:p>
          <a:p>
            <a:pPr lvl="1"/>
            <a:r>
              <a:rPr lang="en-US" smtClean="0"/>
              <a:t>What did you notice about this mini lesson as a writer?</a:t>
            </a:r>
          </a:p>
          <a:p>
            <a:pPr lvl="1"/>
            <a:endParaRPr lang="en-US" smtClean="0"/>
          </a:p>
          <a:p>
            <a:pPr lvl="1"/>
            <a:r>
              <a:rPr lang="en-US" smtClean="0"/>
              <a:t>What did you notice about this mini lesson as a teacher?</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Unit plan</a:t>
            </a:r>
            <a:endParaRPr lang="en-US" dirty="0"/>
          </a:p>
        </p:txBody>
      </p:sp>
      <p:pic>
        <p:nvPicPr>
          <p:cNvPr id="79874" name="Content Placeholder 3"/>
          <p:cNvPicPr>
            <a:picLocks noGrp="1" noChangeAspect="1"/>
          </p:cNvPicPr>
          <p:nvPr>
            <p:ph idx="1"/>
          </p:nvPr>
        </p:nvPicPr>
        <p:blipFill>
          <a:blip r:embed="rId3"/>
          <a:srcRect/>
          <a:stretch>
            <a:fillRect/>
          </a:stretch>
        </p:blipFill>
        <p:spPr>
          <a:xfrm>
            <a:off x="1371600" y="2528888"/>
            <a:ext cx="6400800" cy="2867025"/>
          </a:xfrm>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400" dirty="0" smtClean="0"/>
              <a:t>Exploring the architecture of a mini lesson</a:t>
            </a:r>
            <a:endParaRPr lang="en-US" sz="2400" dirty="0"/>
          </a:p>
        </p:txBody>
      </p:sp>
      <p:pic>
        <p:nvPicPr>
          <p:cNvPr id="81922" name="Content Placeholder 3"/>
          <p:cNvPicPr>
            <a:picLocks noGrp="1" noChangeAspect="1"/>
          </p:cNvPicPr>
          <p:nvPr>
            <p:ph idx="1"/>
          </p:nvPr>
        </p:nvPicPr>
        <p:blipFill>
          <a:blip r:embed="rId3"/>
          <a:srcRect/>
          <a:stretch>
            <a:fillRect/>
          </a:stretch>
        </p:blipFill>
        <p:spPr>
          <a:xfrm>
            <a:off x="2652713" y="2667000"/>
            <a:ext cx="4052887" cy="2735263"/>
          </a:xfrm>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Turn and talk</a:t>
            </a:r>
            <a:endParaRPr lang="en-US" dirty="0"/>
          </a:p>
        </p:txBody>
      </p:sp>
      <p:sp>
        <p:nvSpPr>
          <p:cNvPr id="83970" name="Content Placeholder 2"/>
          <p:cNvSpPr>
            <a:spLocks noGrp="1"/>
          </p:cNvSpPr>
          <p:nvPr>
            <p:ph idx="1"/>
          </p:nvPr>
        </p:nvSpPr>
        <p:spPr>
          <a:xfrm>
            <a:off x="1371600" y="2438400"/>
            <a:ext cx="6400800" cy="3048000"/>
          </a:xfrm>
        </p:spPr>
        <p:txBody>
          <a:bodyPr/>
          <a:lstStyle/>
          <a:p>
            <a:r>
              <a:rPr lang="en-US" smtClean="0"/>
              <a:t>With an elbow partner, turn and talk about what you noticed regarding the flow of the mini-lesson segments.</a:t>
            </a:r>
          </a:p>
          <a:p>
            <a:endParaRPr lang="en-US" smtClean="0"/>
          </a:p>
          <a:p>
            <a:r>
              <a:rPr lang="en-US" smtClean="0"/>
              <a:t>Be ready to share with the whole group.</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Content Placeholder 3"/>
          <p:cNvPicPr>
            <a:picLocks noGrp="1" noChangeAspect="1"/>
          </p:cNvPicPr>
          <p:nvPr>
            <p:ph idx="1"/>
          </p:nvPr>
        </p:nvPicPr>
        <p:blipFill>
          <a:blip r:embed="rId3"/>
          <a:srcRect/>
          <a:stretch>
            <a:fillRect/>
          </a:stretch>
        </p:blipFill>
        <p:spPr>
          <a:xfrm>
            <a:off x="3200400" y="1409700"/>
            <a:ext cx="2743200" cy="3429000"/>
          </a:xfrm>
        </p:spPr>
      </p:pic>
      <p:sp>
        <p:nvSpPr>
          <p:cNvPr id="86018" name="Rectangle 4"/>
          <p:cNvSpPr>
            <a:spLocks noChangeArrowheads="1"/>
          </p:cNvSpPr>
          <p:nvPr/>
        </p:nvSpPr>
        <p:spPr bwMode="auto">
          <a:xfrm>
            <a:off x="1295400" y="5181600"/>
            <a:ext cx="6629400" cy="646113"/>
          </a:xfrm>
          <a:prstGeom prst="rect">
            <a:avLst/>
          </a:prstGeom>
          <a:noFill/>
          <a:ln w="9525">
            <a:noFill/>
            <a:miter lim="800000"/>
            <a:headEnd/>
            <a:tailEnd/>
          </a:ln>
        </p:spPr>
        <p:txBody>
          <a:bodyPr>
            <a:spAutoFit/>
          </a:bodyPr>
          <a:lstStyle/>
          <a:p>
            <a:r>
              <a:rPr lang="en-US">
                <a:latin typeface="Garamond" pitchFamily="18" charset="0"/>
                <a:hlinkClick r:id="rId4"/>
              </a:rPr>
              <a:t>http://www.stenhouse.com/html/andersontenthings.htm?r=n230w</a:t>
            </a:r>
            <a:endParaRPr lang="en-US">
              <a:latin typeface="Garamond" pitchFamily="18" charset="0"/>
            </a:endParaRPr>
          </a:p>
          <a:p>
            <a:endParaRPr lang="en-US">
              <a:latin typeface="Garamond" pitchFamily="18" charset="0"/>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prologue</a:t>
            </a:r>
            <a:endParaRPr lang="en-US" dirty="0"/>
          </a:p>
        </p:txBody>
      </p:sp>
      <p:pic>
        <p:nvPicPr>
          <p:cNvPr id="88066" name="Content Placeholder 3"/>
          <p:cNvPicPr>
            <a:picLocks noGrp="1" noChangeAspect="1"/>
          </p:cNvPicPr>
          <p:nvPr>
            <p:ph idx="1"/>
          </p:nvPr>
        </p:nvPicPr>
        <p:blipFill>
          <a:blip r:embed="rId3"/>
          <a:srcRect/>
          <a:stretch>
            <a:fillRect/>
          </a:stretch>
        </p:blipFill>
        <p:spPr>
          <a:xfrm>
            <a:off x="1943100" y="2209800"/>
            <a:ext cx="5219700" cy="3479800"/>
          </a:xfrm>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dirty="0" smtClean="0"/>
              <a:t>Divide into groups (5)</a:t>
            </a:r>
          </a:p>
          <a:p>
            <a:pPr indent="-274320" fontAlgn="auto">
              <a:spcAft>
                <a:spcPts val="0"/>
              </a:spcAft>
              <a:defRPr/>
            </a:pPr>
            <a:r>
              <a:rPr lang="en-US" dirty="0" smtClean="0"/>
              <a:t>Read your assigned section</a:t>
            </a:r>
          </a:p>
          <a:p>
            <a:pPr indent="-274320" fontAlgn="auto">
              <a:spcAft>
                <a:spcPts val="0"/>
              </a:spcAft>
              <a:defRPr/>
            </a:pPr>
            <a:r>
              <a:rPr lang="en-US" dirty="0" smtClean="0"/>
              <a:t>Activity:  Key Concept Synthesis note taker     </a:t>
            </a:r>
          </a:p>
          <a:p>
            <a:pPr indent="0" fontAlgn="auto">
              <a:spcAft>
                <a:spcPts val="0"/>
              </a:spcAft>
              <a:buFont typeface="Wingdings" pitchFamily="2" charset="2"/>
              <a:buNone/>
              <a:defRPr/>
            </a:pPr>
            <a:endParaRPr lang="en-US" dirty="0" smtClean="0"/>
          </a:p>
          <a:p>
            <a:pPr indent="-274320" fontAlgn="auto">
              <a:spcAft>
                <a:spcPts val="0"/>
              </a:spcAft>
              <a:defRPr/>
            </a:pPr>
            <a:endParaRPr lang="en-US" dirty="0"/>
          </a:p>
        </p:txBody>
      </p:sp>
      <p:pic>
        <p:nvPicPr>
          <p:cNvPr id="90115" name="Picture 3"/>
          <p:cNvPicPr>
            <a:picLocks noChangeAspect="1"/>
          </p:cNvPicPr>
          <p:nvPr/>
        </p:nvPicPr>
        <p:blipFill>
          <a:blip r:embed="rId3"/>
          <a:srcRect/>
          <a:stretch>
            <a:fillRect/>
          </a:stretch>
        </p:blipFill>
        <p:spPr bwMode="auto">
          <a:xfrm>
            <a:off x="6019800" y="2514600"/>
            <a:ext cx="1790700" cy="3124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Key concept synthesis</a:t>
            </a:r>
            <a:endParaRPr lang="en-US" dirty="0"/>
          </a:p>
        </p:txBody>
      </p:sp>
      <p:sp>
        <p:nvSpPr>
          <p:cNvPr id="3" name="Content Placeholder 2"/>
          <p:cNvSpPr>
            <a:spLocks noGrp="1"/>
          </p:cNvSpPr>
          <p:nvPr>
            <p:ph idx="1"/>
          </p:nvPr>
        </p:nvSpPr>
        <p:spPr>
          <a:xfrm>
            <a:off x="1371600" y="2438400"/>
            <a:ext cx="6400800" cy="3048000"/>
          </a:xfrm>
        </p:spPr>
        <p:txBody>
          <a:bodyPr rtlCol="0">
            <a:normAutofit lnSpcReduction="10000"/>
          </a:bodyPr>
          <a:lstStyle/>
          <a:p>
            <a:pPr indent="-274320" fontAlgn="auto">
              <a:spcAft>
                <a:spcPts val="0"/>
              </a:spcAft>
              <a:defRPr/>
            </a:pPr>
            <a:r>
              <a:rPr lang="en-US" dirty="0" smtClean="0"/>
              <a:t>Chapter 1:  </a:t>
            </a:r>
            <a:r>
              <a:rPr lang="en-US" sz="2400" b="1" dirty="0" smtClean="0"/>
              <a:t>Motion</a:t>
            </a:r>
          </a:p>
          <a:p>
            <a:pPr indent="-274320" fontAlgn="auto">
              <a:spcAft>
                <a:spcPts val="0"/>
              </a:spcAft>
              <a:defRPr/>
            </a:pPr>
            <a:r>
              <a:rPr lang="en-US" dirty="0" smtClean="0"/>
              <a:t>Chapter 2:  </a:t>
            </a:r>
            <a:r>
              <a:rPr lang="en-US" sz="2400" b="1" dirty="0" smtClean="0"/>
              <a:t>Models</a:t>
            </a:r>
          </a:p>
          <a:p>
            <a:pPr indent="-274320" fontAlgn="auto">
              <a:spcAft>
                <a:spcPts val="0"/>
              </a:spcAft>
              <a:defRPr/>
            </a:pPr>
            <a:r>
              <a:rPr lang="en-US" dirty="0" smtClean="0"/>
              <a:t>Chapter 3:  </a:t>
            </a:r>
            <a:r>
              <a:rPr lang="en-US" sz="2400" b="1" dirty="0" smtClean="0"/>
              <a:t>Focus            </a:t>
            </a:r>
          </a:p>
          <a:p>
            <a:pPr indent="-274320" fontAlgn="auto">
              <a:spcAft>
                <a:spcPts val="0"/>
              </a:spcAft>
              <a:defRPr/>
            </a:pPr>
            <a:r>
              <a:rPr lang="en-US" dirty="0" smtClean="0"/>
              <a:t>Chapter 4:  </a:t>
            </a:r>
            <a:r>
              <a:rPr lang="en-US" sz="2400" b="1" dirty="0" smtClean="0"/>
              <a:t>Detail</a:t>
            </a:r>
          </a:p>
          <a:p>
            <a:pPr indent="-274320" fontAlgn="auto">
              <a:spcAft>
                <a:spcPts val="0"/>
              </a:spcAft>
              <a:defRPr/>
            </a:pPr>
            <a:r>
              <a:rPr lang="en-US" dirty="0" smtClean="0"/>
              <a:t>Chapter 5:  </a:t>
            </a:r>
            <a:r>
              <a:rPr lang="en-US" sz="2400" b="1" dirty="0" smtClean="0"/>
              <a:t>Form</a:t>
            </a:r>
            <a:endParaRPr lang="en-US" sz="2400" b="1" dirty="0"/>
          </a:p>
        </p:txBody>
      </p:sp>
      <p:pic>
        <p:nvPicPr>
          <p:cNvPr id="92163" name="Picture 2" descr="C:\Documents and Settings\ciganickp\Local Settings\Temporary Internet Files\Content.IE5\TXGQB20J\MC900078743[1].wmf"/>
          <p:cNvPicPr>
            <a:picLocks noChangeAspect="1" noChangeArrowheads="1"/>
          </p:cNvPicPr>
          <p:nvPr/>
        </p:nvPicPr>
        <p:blipFill>
          <a:blip r:embed="rId3"/>
          <a:srcRect/>
          <a:stretch>
            <a:fillRect/>
          </a:stretch>
        </p:blipFill>
        <p:spPr bwMode="auto">
          <a:xfrm>
            <a:off x="5791200" y="2506663"/>
            <a:ext cx="2292350" cy="31210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Focus</a:t>
            </a:r>
            <a:endParaRPr lang="en-US" dirty="0"/>
          </a:p>
        </p:txBody>
      </p:sp>
      <p:sp>
        <p:nvSpPr>
          <p:cNvPr id="21506" name="Content Placeholder 2"/>
          <p:cNvSpPr>
            <a:spLocks noGrp="1"/>
          </p:cNvSpPr>
          <p:nvPr>
            <p:ph idx="1"/>
          </p:nvPr>
        </p:nvSpPr>
        <p:spPr>
          <a:xfrm>
            <a:off x="1371600" y="2438400"/>
            <a:ext cx="6400800" cy="3048000"/>
          </a:xfrm>
        </p:spPr>
        <p:txBody>
          <a:bodyPr/>
          <a:lstStyle/>
          <a:p>
            <a:r>
              <a:rPr lang="en-US" u="sng" smtClean="0"/>
              <a:t>10 Things Every Writer Needs to Know</a:t>
            </a:r>
          </a:p>
          <a:p>
            <a:r>
              <a:rPr lang="en-US" smtClean="0"/>
              <a:t>Common Core State Standards</a:t>
            </a:r>
          </a:p>
          <a:p>
            <a:r>
              <a:rPr lang="en-US" smtClean="0"/>
              <a:t>MAISA Writing Units</a:t>
            </a:r>
          </a:p>
          <a:p>
            <a:r>
              <a:rPr lang="en-US" smtClean="0"/>
              <a:t>Smarter Balanced Assessment components</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2800" dirty="0" smtClean="0"/>
              <a:t>Save the last word for me</a:t>
            </a:r>
            <a:endParaRPr lang="en-US" sz="2800" dirty="0"/>
          </a:p>
        </p:txBody>
      </p:sp>
      <p:pic>
        <p:nvPicPr>
          <p:cNvPr id="94210" name="Content Placeholder 3"/>
          <p:cNvPicPr>
            <a:picLocks noGrp="1" noChangeAspect="1"/>
          </p:cNvPicPr>
          <p:nvPr>
            <p:ph idx="1"/>
          </p:nvPr>
        </p:nvPicPr>
        <p:blipFill>
          <a:blip r:embed="rId3"/>
          <a:srcRect/>
          <a:stretch>
            <a:fillRect/>
          </a:stretch>
        </p:blipFill>
        <p:spPr>
          <a:xfrm>
            <a:off x="2428875" y="2686050"/>
            <a:ext cx="4286250" cy="2552700"/>
          </a:xfrm>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skitch</a:t>
            </a:r>
            <a:endParaRPr lang="en-US" dirty="0"/>
          </a:p>
        </p:txBody>
      </p:sp>
      <p:pic>
        <p:nvPicPr>
          <p:cNvPr id="96258" name="Content Placeholder 3"/>
          <p:cNvPicPr>
            <a:picLocks noGrp="1" noChangeAspect="1"/>
          </p:cNvPicPr>
          <p:nvPr>
            <p:ph idx="1"/>
          </p:nvPr>
        </p:nvPicPr>
        <p:blipFill>
          <a:blip r:embed="rId3"/>
          <a:srcRect/>
          <a:stretch>
            <a:fillRect/>
          </a:stretch>
        </p:blipFill>
        <p:spPr>
          <a:xfrm>
            <a:off x="3109913" y="2514600"/>
            <a:ext cx="2833687" cy="2806700"/>
          </a:xfrm>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Informational text resources</a:t>
            </a:r>
            <a:endParaRPr lang="en-US" dirty="0"/>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dirty="0">
                <a:hlinkClick r:id="rId2"/>
              </a:rPr>
              <a:t>http://</a:t>
            </a:r>
            <a:r>
              <a:rPr lang="en-US" dirty="0" smtClean="0">
                <a:hlinkClick r:id="rId2"/>
              </a:rPr>
              <a:t>vms.vale.k12.or.us/articles-week</a:t>
            </a:r>
            <a:endParaRPr lang="en-US" dirty="0"/>
          </a:p>
          <a:p>
            <a:pPr indent="-274320" fontAlgn="auto">
              <a:spcAft>
                <a:spcPts val="0"/>
              </a:spcAft>
              <a:defRPr/>
            </a:pPr>
            <a:r>
              <a:rPr lang="en-US" dirty="0">
                <a:hlinkClick r:id="rId3"/>
              </a:rPr>
              <a:t>http://learning.blogs.nytimes.com/2011/06/14/the-times-and-the-common-core-standards-reading-strategies-for-informational-text/?</a:t>
            </a:r>
            <a:r>
              <a:rPr lang="en-US" dirty="0" smtClean="0">
                <a:hlinkClick r:id="rId3"/>
              </a:rPr>
              <a:t>nl=learning&amp;emc=learninga1</a:t>
            </a:r>
            <a:endParaRPr lang="en-US" dirty="0" smtClean="0"/>
          </a:p>
          <a:p>
            <a:pPr indent="-274320" fontAlgn="auto">
              <a:spcAft>
                <a:spcPts val="0"/>
              </a:spcAft>
              <a:defRPr/>
            </a:pPr>
            <a:r>
              <a:rPr lang="en-US" dirty="0">
                <a:hlinkClick r:id="rId4"/>
              </a:rPr>
              <a:t>http://</a:t>
            </a:r>
            <a:r>
              <a:rPr lang="en-US" dirty="0" smtClean="0">
                <a:hlinkClick r:id="rId4"/>
              </a:rPr>
              <a:t>www.readingtothecore.com/resources.html</a:t>
            </a:r>
            <a:endParaRPr lang="en-US" dirty="0" smtClean="0"/>
          </a:p>
          <a:p>
            <a:pPr indent="0" fontAlgn="auto">
              <a:spcAft>
                <a:spcPts val="0"/>
              </a:spcAft>
              <a:buFont typeface="Wingdings" pitchFamily="2" charset="2"/>
              <a:buNone/>
              <a:defRPr/>
            </a:pPr>
            <a:endParaRPr lang="en-US" dirty="0"/>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2800" dirty="0" smtClean="0"/>
              <a:t>Topics for next meeting?</a:t>
            </a:r>
            <a:endParaRPr lang="en-US" sz="2800" dirty="0"/>
          </a:p>
        </p:txBody>
      </p:sp>
      <p:sp>
        <p:nvSpPr>
          <p:cNvPr id="99330" name="Content Placeholder 2"/>
          <p:cNvSpPr>
            <a:spLocks noGrp="1"/>
          </p:cNvSpPr>
          <p:nvPr>
            <p:ph idx="1"/>
          </p:nvPr>
        </p:nvSpPr>
        <p:spPr>
          <a:xfrm>
            <a:off x="1371600" y="2438400"/>
            <a:ext cx="6400800" cy="3048000"/>
          </a:xfrm>
        </p:spPr>
        <p:txBody>
          <a:bodyPr/>
          <a:lstStyle/>
          <a:p>
            <a:r>
              <a:rPr lang="en-US" sz="2000" b="1" smtClean="0"/>
              <a:t>April 18</a:t>
            </a:r>
            <a:r>
              <a:rPr lang="en-US" sz="2000" b="1" baseline="30000" smtClean="0"/>
              <a:t>th</a:t>
            </a:r>
            <a:r>
              <a:rPr lang="en-US" sz="2000" b="1" smtClean="0"/>
              <a:t>, 12:30-3:30</a:t>
            </a:r>
          </a:p>
          <a:p>
            <a:endParaRPr lang="en-US" sz="2000" b="1" smtClean="0"/>
          </a:p>
          <a:p>
            <a:r>
              <a:rPr lang="en-US" sz="2000" b="1" smtClean="0"/>
              <a:t>Read chapters 6-10 for homework</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Power of Words…</a:t>
            </a:r>
            <a:endParaRPr lang="en-US" dirty="0"/>
          </a:p>
        </p:txBody>
      </p:sp>
      <p:sp>
        <p:nvSpPr>
          <p:cNvPr id="101378" name="Content Placeholder 2"/>
          <p:cNvSpPr>
            <a:spLocks noGrp="1"/>
          </p:cNvSpPr>
          <p:nvPr>
            <p:ph idx="1"/>
          </p:nvPr>
        </p:nvSpPr>
        <p:spPr>
          <a:xfrm>
            <a:off x="1371600" y="2438400"/>
            <a:ext cx="6400800" cy="3048000"/>
          </a:xfrm>
        </p:spPr>
        <p:txBody>
          <a:bodyPr/>
          <a:lstStyle/>
          <a:p>
            <a:pPr indent="0">
              <a:buFont typeface="Wingdings" pitchFamily="2" charset="2"/>
              <a:buNone/>
            </a:pPr>
            <a:r>
              <a:rPr lang="en-US" smtClean="0">
                <a:hlinkClick r:id="rId3"/>
              </a:rPr>
              <a:t>http://www.youtube.com/watch?v=Hzgzim5m7oU</a:t>
            </a:r>
            <a:endParaRPr lang="en-US" smtClean="0"/>
          </a:p>
          <a:p>
            <a:pPr indent="0">
              <a:buFont typeface="Wingdings" pitchFamily="2" charset="2"/>
              <a:buNone/>
            </a:pPr>
            <a:endParaRPr lang="en-US" smtClean="0"/>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Next meeting</a:t>
            </a:r>
            <a:endParaRPr lang="en-US" dirty="0"/>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dirty="0" smtClean="0"/>
              <a:t>Read chapters 6-10</a:t>
            </a:r>
            <a:endParaRPr lang="en-US" dirty="0"/>
          </a:p>
          <a:p>
            <a:pPr indent="0" fontAlgn="auto">
              <a:spcAft>
                <a:spcPts val="0"/>
              </a:spcAft>
              <a:buFont typeface="Wingdings" pitchFamily="2" charset="2"/>
              <a:buNone/>
              <a:defRPr/>
            </a:pPr>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Text Rendering</a:t>
            </a:r>
            <a:endParaRPr lang="en-US" dirty="0"/>
          </a:p>
        </p:txBody>
      </p:sp>
      <p:sp>
        <p:nvSpPr>
          <p:cNvPr id="3" name="Content Placeholder 2"/>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dirty="0" smtClean="0"/>
              <a:t>Take time to read the article and mark the sentence, the phrase, and the word that you think is particularly important for our work.</a:t>
            </a:r>
          </a:p>
          <a:p>
            <a:pPr lvl="1" fontAlgn="auto">
              <a:spcAft>
                <a:spcPts val="0"/>
              </a:spcAft>
              <a:buFont typeface="Arial" pitchFamily="34" charset="0"/>
              <a:buChar char="•"/>
              <a:defRPr/>
            </a:pPr>
            <a:r>
              <a:rPr lang="en-US" b="1" dirty="0" smtClean="0">
                <a:solidFill>
                  <a:srgbClr val="7030A0"/>
                </a:solidFill>
              </a:rPr>
              <a:t>First Round</a:t>
            </a:r>
            <a:r>
              <a:rPr lang="en-US" b="1" dirty="0" smtClean="0"/>
              <a:t>:  </a:t>
            </a:r>
            <a:r>
              <a:rPr lang="en-US" dirty="0" smtClean="0"/>
              <a:t>Each person shares their </a:t>
            </a:r>
            <a:r>
              <a:rPr lang="en-US" b="1" dirty="0" smtClean="0">
                <a:solidFill>
                  <a:srgbClr val="FF0000"/>
                </a:solidFill>
              </a:rPr>
              <a:t>sentence</a:t>
            </a:r>
            <a:r>
              <a:rPr lang="en-US" dirty="0" smtClean="0">
                <a:solidFill>
                  <a:srgbClr val="FF0000"/>
                </a:solidFill>
              </a:rPr>
              <a:t>.</a:t>
            </a:r>
          </a:p>
          <a:p>
            <a:pPr lvl="1" fontAlgn="auto">
              <a:spcAft>
                <a:spcPts val="0"/>
              </a:spcAft>
              <a:buFont typeface="Arial" pitchFamily="34" charset="0"/>
              <a:buChar char="•"/>
              <a:defRPr/>
            </a:pPr>
            <a:r>
              <a:rPr lang="en-US" b="1" dirty="0" smtClean="0">
                <a:solidFill>
                  <a:srgbClr val="7030A0"/>
                </a:solidFill>
              </a:rPr>
              <a:t>Second Round</a:t>
            </a:r>
            <a:r>
              <a:rPr lang="en-US" dirty="0" smtClean="0"/>
              <a:t>:  Each person shares their </a:t>
            </a:r>
            <a:r>
              <a:rPr lang="en-US" b="1" dirty="0" smtClean="0">
                <a:solidFill>
                  <a:srgbClr val="FF0000"/>
                </a:solidFill>
              </a:rPr>
              <a:t>phrase</a:t>
            </a:r>
            <a:r>
              <a:rPr lang="en-US" dirty="0" smtClean="0">
                <a:solidFill>
                  <a:srgbClr val="FF0000"/>
                </a:solidFill>
              </a:rPr>
              <a:t>.</a:t>
            </a:r>
          </a:p>
          <a:p>
            <a:pPr lvl="1" fontAlgn="auto">
              <a:spcAft>
                <a:spcPts val="0"/>
              </a:spcAft>
              <a:buFont typeface="Arial" pitchFamily="34" charset="0"/>
              <a:buChar char="•"/>
              <a:defRPr/>
            </a:pPr>
            <a:r>
              <a:rPr lang="en-US" b="1" dirty="0" smtClean="0">
                <a:solidFill>
                  <a:srgbClr val="7030A0"/>
                </a:solidFill>
              </a:rPr>
              <a:t>Third Round</a:t>
            </a:r>
            <a:r>
              <a:rPr lang="en-US" dirty="0" smtClean="0"/>
              <a:t>:  Each person shares the </a:t>
            </a:r>
            <a:r>
              <a:rPr lang="en-US" b="1" dirty="0" smtClean="0">
                <a:solidFill>
                  <a:srgbClr val="FF0000"/>
                </a:solidFill>
              </a:rPr>
              <a:t>word.</a:t>
            </a:r>
          </a:p>
          <a:p>
            <a:pPr marL="514350" lvl="1" indent="0" fontAlgn="auto">
              <a:spcAft>
                <a:spcPts val="0"/>
              </a:spcAft>
              <a:buFont typeface="Arial" pitchFamily="34" charset="0"/>
              <a:buNone/>
              <a:defRPr/>
            </a:pPr>
            <a:endParaRPr lang="en-US" dirty="0"/>
          </a:p>
          <a:p>
            <a:pPr marL="514350" lvl="1" indent="0" fontAlgn="auto">
              <a:spcAft>
                <a:spcPts val="0"/>
              </a:spcAft>
              <a:buFont typeface="Arial" pitchFamily="34" charset="0"/>
              <a:buNone/>
              <a:defRPr/>
            </a:pPr>
            <a:endParaRPr lang="en-US" dirty="0"/>
          </a:p>
        </p:txBody>
      </p:sp>
      <p:pic>
        <p:nvPicPr>
          <p:cNvPr id="23555" name="Picture 3"/>
          <p:cNvPicPr>
            <a:picLocks noChangeAspect="1"/>
          </p:cNvPicPr>
          <p:nvPr/>
        </p:nvPicPr>
        <p:blipFill>
          <a:blip r:embed="rId3"/>
          <a:srcRect/>
          <a:stretch>
            <a:fillRect/>
          </a:stretch>
        </p:blipFill>
        <p:spPr bwMode="auto">
          <a:xfrm>
            <a:off x="5867400" y="3962400"/>
            <a:ext cx="2227263" cy="1752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Claims Jigsaw</a:t>
            </a:r>
            <a:endParaRPr lang="en-US" dirty="0"/>
          </a:p>
        </p:txBody>
      </p:sp>
      <p:sp>
        <p:nvSpPr>
          <p:cNvPr id="25602" name="TextBox 4"/>
          <p:cNvSpPr txBox="1">
            <a:spLocks noChangeArrowheads="1"/>
          </p:cNvSpPr>
          <p:nvPr/>
        </p:nvSpPr>
        <p:spPr bwMode="auto">
          <a:xfrm>
            <a:off x="2286000" y="2362200"/>
            <a:ext cx="4724400" cy="923925"/>
          </a:xfrm>
          <a:prstGeom prst="rect">
            <a:avLst/>
          </a:prstGeom>
          <a:noFill/>
          <a:ln w="9525">
            <a:noFill/>
            <a:miter lim="800000"/>
            <a:headEnd/>
            <a:tailEnd/>
          </a:ln>
        </p:spPr>
        <p:txBody>
          <a:bodyPr>
            <a:spAutoFit/>
          </a:bodyPr>
          <a:lstStyle/>
          <a:p>
            <a:r>
              <a:rPr lang="en-US" b="1">
                <a:latin typeface="Garamond" pitchFamily="18" charset="0"/>
              </a:rPr>
              <a:t>Claim #1</a:t>
            </a:r>
            <a:r>
              <a:rPr lang="en-US">
                <a:latin typeface="Garamond" pitchFamily="18" charset="0"/>
              </a:rPr>
              <a:t>, “</a:t>
            </a:r>
            <a:r>
              <a:rPr lang="en-US" i="1">
                <a:latin typeface="Garamond" pitchFamily="18" charset="0"/>
              </a:rPr>
              <a:t>Students can read closely and analytically to comprehend a range of increasingly complex literary and informational texts.”</a:t>
            </a:r>
          </a:p>
        </p:txBody>
      </p:sp>
      <p:sp>
        <p:nvSpPr>
          <p:cNvPr id="25603" name="TextBox 6"/>
          <p:cNvSpPr txBox="1">
            <a:spLocks noChangeArrowheads="1"/>
          </p:cNvSpPr>
          <p:nvPr/>
        </p:nvSpPr>
        <p:spPr bwMode="auto">
          <a:xfrm>
            <a:off x="2286000" y="3321050"/>
            <a:ext cx="5181600" cy="646113"/>
          </a:xfrm>
          <a:prstGeom prst="rect">
            <a:avLst/>
          </a:prstGeom>
          <a:noFill/>
          <a:ln w="9525">
            <a:noFill/>
            <a:miter lim="800000"/>
            <a:headEnd/>
            <a:tailEnd/>
          </a:ln>
        </p:spPr>
        <p:txBody>
          <a:bodyPr>
            <a:spAutoFit/>
          </a:bodyPr>
          <a:lstStyle/>
          <a:p>
            <a:r>
              <a:rPr lang="en-US" b="1">
                <a:latin typeface="Garamond" pitchFamily="18" charset="0"/>
              </a:rPr>
              <a:t>Claim #2</a:t>
            </a:r>
            <a:r>
              <a:rPr lang="en-US">
                <a:latin typeface="Garamond" pitchFamily="18" charset="0"/>
              </a:rPr>
              <a:t>, </a:t>
            </a:r>
            <a:r>
              <a:rPr lang="en-US" i="1">
                <a:latin typeface="Garamond" pitchFamily="18" charset="0"/>
              </a:rPr>
              <a:t>“Students can produce effective and well-grounded writing for a range of purposes and audiences.” </a:t>
            </a:r>
          </a:p>
        </p:txBody>
      </p:sp>
      <p:sp>
        <p:nvSpPr>
          <p:cNvPr id="25604" name="TextBox 9"/>
          <p:cNvSpPr txBox="1">
            <a:spLocks noChangeArrowheads="1"/>
          </p:cNvSpPr>
          <p:nvPr/>
        </p:nvSpPr>
        <p:spPr bwMode="auto">
          <a:xfrm>
            <a:off x="2286000" y="4195763"/>
            <a:ext cx="5181600" cy="646112"/>
          </a:xfrm>
          <a:prstGeom prst="rect">
            <a:avLst/>
          </a:prstGeom>
          <a:noFill/>
          <a:ln w="9525">
            <a:noFill/>
            <a:miter lim="800000"/>
            <a:headEnd/>
            <a:tailEnd/>
          </a:ln>
        </p:spPr>
        <p:txBody>
          <a:bodyPr>
            <a:spAutoFit/>
          </a:bodyPr>
          <a:lstStyle/>
          <a:p>
            <a:r>
              <a:rPr lang="en-US" b="1">
                <a:latin typeface="Garamond" pitchFamily="18" charset="0"/>
              </a:rPr>
              <a:t>Claim #3</a:t>
            </a:r>
            <a:r>
              <a:rPr lang="en-US">
                <a:latin typeface="Garamond" pitchFamily="18" charset="0"/>
              </a:rPr>
              <a:t>, </a:t>
            </a:r>
            <a:r>
              <a:rPr lang="en-US" i="1">
                <a:latin typeface="Garamond" pitchFamily="18" charset="0"/>
              </a:rPr>
              <a:t>“Students can employ effective speaking and listening skills for a range of purposes and audiences.”</a:t>
            </a:r>
          </a:p>
        </p:txBody>
      </p:sp>
      <p:sp>
        <p:nvSpPr>
          <p:cNvPr id="25605" name="TextBox 11"/>
          <p:cNvSpPr txBox="1">
            <a:spLocks noChangeArrowheads="1"/>
          </p:cNvSpPr>
          <p:nvPr/>
        </p:nvSpPr>
        <p:spPr bwMode="auto">
          <a:xfrm>
            <a:off x="2286000" y="4951413"/>
            <a:ext cx="5181600" cy="922337"/>
          </a:xfrm>
          <a:prstGeom prst="rect">
            <a:avLst/>
          </a:prstGeom>
          <a:noFill/>
          <a:ln w="9525">
            <a:noFill/>
            <a:miter lim="800000"/>
            <a:headEnd/>
            <a:tailEnd/>
          </a:ln>
        </p:spPr>
        <p:txBody>
          <a:bodyPr>
            <a:spAutoFit/>
          </a:bodyPr>
          <a:lstStyle/>
          <a:p>
            <a:r>
              <a:rPr lang="en-US" b="1">
                <a:latin typeface="Garamond" pitchFamily="18" charset="0"/>
              </a:rPr>
              <a:t>Claim #4</a:t>
            </a:r>
            <a:r>
              <a:rPr lang="en-US">
                <a:latin typeface="Garamond" pitchFamily="18" charset="0"/>
              </a:rPr>
              <a:t>, </a:t>
            </a:r>
            <a:r>
              <a:rPr lang="en-US" i="1">
                <a:latin typeface="Garamond" pitchFamily="18" charset="0"/>
              </a:rPr>
              <a:t>“Students can engage in research/inquiry to                    investigate topics and to analyze, integrate, and present information.”</a:t>
            </a:r>
          </a:p>
        </p:txBody>
      </p:sp>
      <p:sp>
        <p:nvSpPr>
          <p:cNvPr id="9" name="Oval 8"/>
          <p:cNvSpPr/>
          <p:nvPr/>
        </p:nvSpPr>
        <p:spPr>
          <a:xfrm>
            <a:off x="1508125" y="2362200"/>
            <a:ext cx="663575" cy="685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468438" y="3286125"/>
            <a:ext cx="646112" cy="6032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468438" y="4132263"/>
            <a:ext cx="646112" cy="6334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468438" y="4951413"/>
            <a:ext cx="665162" cy="6111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fontAlgn="auto">
              <a:spcAft>
                <a:spcPts val="0"/>
              </a:spcAft>
              <a:defRPr/>
            </a:pPr>
            <a:r>
              <a:rPr lang="en-US" sz="4000" dirty="0"/>
              <a:t/>
            </a:r>
            <a:br>
              <a:rPr lang="en-US" sz="4000" dirty="0"/>
            </a:br>
            <a:r>
              <a:rPr lang="en-US" dirty="0"/>
              <a:t>Expert Groups</a:t>
            </a:r>
            <a:br>
              <a:rPr lang="en-US" dirty="0"/>
            </a:br>
            <a:endParaRPr lang="en-US" dirty="0"/>
          </a:p>
        </p:txBody>
      </p:sp>
      <p:sp>
        <p:nvSpPr>
          <p:cNvPr id="73731" name="Rectangle 3"/>
          <p:cNvSpPr>
            <a:spLocks noGrp="1" noChangeArrowheads="1"/>
          </p:cNvSpPr>
          <p:nvPr>
            <p:ph type="body" idx="1"/>
          </p:nvPr>
        </p:nvSpPr>
        <p:spPr>
          <a:xfrm>
            <a:off x="457200" y="2133600"/>
            <a:ext cx="8229600" cy="3997325"/>
          </a:xfrm>
        </p:spPr>
        <p:txBody>
          <a:bodyPr rtlCol="0">
            <a:normAutofit/>
          </a:bodyPr>
          <a:lstStyle/>
          <a:p>
            <a:pPr indent="-274320" fontAlgn="auto">
              <a:spcAft>
                <a:spcPts val="0"/>
              </a:spcAft>
              <a:defRPr/>
            </a:pPr>
            <a:endParaRPr lang="en-US" sz="2800" dirty="0"/>
          </a:p>
          <a:p>
            <a:pPr indent="-274320" fontAlgn="auto">
              <a:spcAft>
                <a:spcPts val="0"/>
              </a:spcAft>
              <a:defRPr/>
            </a:pPr>
            <a:r>
              <a:rPr lang="en-US" sz="2000" dirty="0" smtClean="0"/>
              <a:t>Form </a:t>
            </a:r>
            <a:r>
              <a:rPr lang="en-US" sz="2000" dirty="0"/>
              <a:t>Instructional Strategy Groups (all </a:t>
            </a:r>
            <a:r>
              <a:rPr lang="en-US" sz="2000" dirty="0" smtClean="0"/>
              <a:t>blues, greens, reds </a:t>
            </a:r>
            <a:r>
              <a:rPr lang="en-US" sz="2000" smtClean="0"/>
              <a:t>and yellows 	together</a:t>
            </a:r>
            <a:r>
              <a:rPr lang="en-US" sz="2000" dirty="0"/>
              <a:t>)</a:t>
            </a:r>
          </a:p>
          <a:p>
            <a:pPr indent="-274320" fontAlgn="auto">
              <a:spcAft>
                <a:spcPts val="0"/>
              </a:spcAft>
              <a:defRPr/>
            </a:pPr>
            <a:endParaRPr lang="en-US" sz="2000" dirty="0"/>
          </a:p>
          <a:p>
            <a:pPr indent="-274320" fontAlgn="auto">
              <a:spcAft>
                <a:spcPts val="0"/>
              </a:spcAft>
              <a:defRPr/>
            </a:pPr>
            <a:r>
              <a:rPr lang="en-US" sz="2000" dirty="0"/>
              <a:t>Work collaboratively to master content and clarify understanding.  </a:t>
            </a:r>
          </a:p>
          <a:p>
            <a:pPr indent="-274320" fontAlgn="auto">
              <a:spcAft>
                <a:spcPts val="0"/>
              </a:spcAft>
              <a:buFont typeface="Wingdings" pitchFamily="2" charset="2"/>
              <a:buNone/>
              <a:defRPr/>
            </a:pPr>
            <a:endParaRPr lang="en-US" sz="2000" dirty="0"/>
          </a:p>
          <a:p>
            <a:pPr indent="0" fontAlgn="auto">
              <a:spcAft>
                <a:spcPts val="0"/>
              </a:spcAft>
              <a:buFont typeface="Wingdings" pitchFamily="2" charset="2"/>
              <a:buNone/>
              <a:defRPr/>
            </a:pPr>
            <a:endParaRPr lang="en-US" sz="2000" dirty="0"/>
          </a:p>
          <a:p>
            <a:pPr indent="-274320" fontAlgn="auto">
              <a:spcAft>
                <a:spcPts val="0"/>
              </a:spcAft>
              <a:defRPr/>
            </a:pPr>
            <a:endParaRPr lang="en-US" sz="2800" dirty="0"/>
          </a:p>
          <a:p>
            <a:pPr indent="-274320" fontAlgn="auto">
              <a:spcAft>
                <a:spcPts val="0"/>
              </a:spcAft>
              <a:buFont typeface="Wingdings" pitchFamily="2" charset="2"/>
              <a:buNone/>
              <a:defRPr/>
            </a:pPr>
            <a:endParaRPr lang="en-US" sz="2800" dirty="0"/>
          </a:p>
        </p:txBody>
      </p:sp>
      <p:pic>
        <p:nvPicPr>
          <p:cNvPr id="27651" name="Picture 5" descr="MCBD19860_0000[1]"/>
          <p:cNvPicPr>
            <a:picLocks noChangeAspect="1" noChangeArrowheads="1"/>
          </p:cNvPicPr>
          <p:nvPr/>
        </p:nvPicPr>
        <p:blipFill>
          <a:blip r:embed="rId3"/>
          <a:srcRect/>
          <a:stretch>
            <a:fillRect/>
          </a:stretch>
        </p:blipFill>
        <p:spPr bwMode="auto">
          <a:xfrm>
            <a:off x="914400" y="838200"/>
            <a:ext cx="1530350" cy="1981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fontAlgn="auto">
              <a:spcAft>
                <a:spcPts val="0"/>
              </a:spcAft>
              <a:defRPr/>
            </a:pPr>
            <a:r>
              <a:rPr lang="en-US"/>
              <a:t>Home Base Group</a:t>
            </a:r>
          </a:p>
        </p:txBody>
      </p:sp>
      <p:sp>
        <p:nvSpPr>
          <p:cNvPr id="29698" name="Rectangle 3"/>
          <p:cNvSpPr>
            <a:spLocks noGrp="1" noChangeArrowheads="1"/>
          </p:cNvSpPr>
          <p:nvPr>
            <p:ph type="body" idx="1"/>
          </p:nvPr>
        </p:nvSpPr>
        <p:spPr>
          <a:xfrm>
            <a:off x="1371600" y="2438400"/>
            <a:ext cx="6400800" cy="3048000"/>
          </a:xfrm>
        </p:spPr>
        <p:txBody>
          <a:bodyPr/>
          <a:lstStyle/>
          <a:p>
            <a:r>
              <a:rPr lang="en-US" smtClean="0"/>
              <a:t>Form groups of 4 with each person having read a different ELA/Literacy Claim.</a:t>
            </a:r>
          </a:p>
          <a:p>
            <a:pPr>
              <a:buFont typeface="Wingdings" pitchFamily="2" charset="2"/>
              <a:buNone/>
            </a:pPr>
            <a:endParaRPr lang="en-US" smtClean="0"/>
          </a:p>
          <a:p>
            <a:r>
              <a:rPr lang="en-US" smtClean="0"/>
              <a:t>Present segment to group.  Others listen, ask questions to clarify, and take notes.</a:t>
            </a:r>
          </a:p>
          <a:p>
            <a:pPr algn="ctr"/>
            <a:endParaRPr lang="en-US" smtClean="0"/>
          </a:p>
        </p:txBody>
      </p:sp>
      <p:pic>
        <p:nvPicPr>
          <p:cNvPr id="29699" name="Picture 4" descr="MCj02997230000[1]"/>
          <p:cNvPicPr>
            <a:picLocks noChangeAspect="1" noChangeArrowheads="1"/>
          </p:cNvPicPr>
          <p:nvPr/>
        </p:nvPicPr>
        <p:blipFill>
          <a:blip r:embed="rId3"/>
          <a:srcRect/>
          <a:stretch>
            <a:fillRect/>
          </a:stretch>
        </p:blipFill>
        <p:spPr bwMode="auto">
          <a:xfrm>
            <a:off x="3505200" y="4572000"/>
            <a:ext cx="1814513" cy="17557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3" name="Content Placeholder 2"/>
          <p:cNvSpPr>
            <a:spLocks noGrp="1"/>
          </p:cNvSpPr>
          <p:nvPr>
            <p:ph idx="1"/>
          </p:nvPr>
        </p:nvSpPr>
        <p:spPr>
          <a:xfrm>
            <a:off x="1371600" y="2438400"/>
            <a:ext cx="6400800" cy="3048000"/>
          </a:xfrm>
        </p:spPr>
        <p:txBody>
          <a:bodyPr rtlCol="0">
            <a:normAutofit fontScale="92500" lnSpcReduction="10000"/>
          </a:bodyPr>
          <a:lstStyle/>
          <a:p>
            <a:pPr indent="-274320" fontAlgn="auto">
              <a:spcAft>
                <a:spcPts val="0"/>
              </a:spcAft>
              <a:defRPr/>
            </a:pPr>
            <a:r>
              <a:rPr lang="en-US" dirty="0" smtClean="0"/>
              <a:t>Claim #1:  </a:t>
            </a:r>
          </a:p>
          <a:p>
            <a:pPr indent="-274320" fontAlgn="auto">
              <a:spcAft>
                <a:spcPts val="0"/>
              </a:spcAft>
              <a:defRPr/>
            </a:pPr>
            <a:endParaRPr lang="en-US" dirty="0"/>
          </a:p>
          <a:p>
            <a:pPr indent="-274320" fontAlgn="auto">
              <a:spcAft>
                <a:spcPts val="0"/>
              </a:spcAft>
              <a:defRPr/>
            </a:pPr>
            <a:r>
              <a:rPr lang="en-US" dirty="0" smtClean="0"/>
              <a:t>Claim #2: </a:t>
            </a:r>
          </a:p>
          <a:p>
            <a:pPr indent="-274320" fontAlgn="auto">
              <a:spcAft>
                <a:spcPts val="0"/>
              </a:spcAft>
              <a:defRPr/>
            </a:pPr>
            <a:endParaRPr lang="en-US" dirty="0"/>
          </a:p>
          <a:p>
            <a:pPr indent="-274320" fontAlgn="auto">
              <a:spcAft>
                <a:spcPts val="0"/>
              </a:spcAft>
              <a:defRPr/>
            </a:pPr>
            <a:r>
              <a:rPr lang="en-US" dirty="0" smtClean="0"/>
              <a:t>Claim #3:  </a:t>
            </a:r>
          </a:p>
          <a:p>
            <a:pPr indent="-274320" fontAlgn="auto">
              <a:spcAft>
                <a:spcPts val="0"/>
              </a:spcAft>
              <a:defRPr/>
            </a:pPr>
            <a:endParaRPr lang="en-US" dirty="0"/>
          </a:p>
          <a:p>
            <a:pPr indent="-274320" fontAlgn="auto">
              <a:spcAft>
                <a:spcPts val="0"/>
              </a:spcAft>
              <a:defRPr/>
            </a:pPr>
            <a:r>
              <a:rPr lang="en-US" dirty="0" smtClean="0"/>
              <a:t>Claim #4:   </a:t>
            </a:r>
            <a:endParaRPr lang="en-US" dirty="0"/>
          </a:p>
        </p:txBody>
      </p:sp>
      <p:pic>
        <p:nvPicPr>
          <p:cNvPr id="31747" name="Picture 3"/>
          <p:cNvPicPr>
            <a:picLocks noChangeAspect="1"/>
          </p:cNvPicPr>
          <p:nvPr/>
        </p:nvPicPr>
        <p:blipFill>
          <a:blip r:embed="rId2"/>
          <a:srcRect/>
          <a:stretch>
            <a:fillRect/>
          </a:stretch>
        </p:blipFill>
        <p:spPr bwMode="auto">
          <a:xfrm>
            <a:off x="2895600" y="2362200"/>
            <a:ext cx="820738" cy="615950"/>
          </a:xfrm>
          <a:prstGeom prst="rect">
            <a:avLst/>
          </a:prstGeom>
          <a:noFill/>
          <a:ln w="9525">
            <a:noFill/>
            <a:miter lim="800000"/>
            <a:headEnd/>
            <a:tailEnd/>
          </a:ln>
        </p:spPr>
      </p:pic>
      <p:pic>
        <p:nvPicPr>
          <p:cNvPr id="31748" name="Picture 4"/>
          <p:cNvPicPr>
            <a:picLocks noChangeAspect="1"/>
          </p:cNvPicPr>
          <p:nvPr/>
        </p:nvPicPr>
        <p:blipFill>
          <a:blip r:embed="rId3"/>
          <a:srcRect/>
          <a:stretch>
            <a:fillRect/>
          </a:stretch>
        </p:blipFill>
        <p:spPr bwMode="auto">
          <a:xfrm>
            <a:off x="2865438" y="3200400"/>
            <a:ext cx="639762" cy="639763"/>
          </a:xfrm>
          <a:prstGeom prst="rect">
            <a:avLst/>
          </a:prstGeom>
          <a:noFill/>
          <a:ln w="9525">
            <a:noFill/>
            <a:miter lim="800000"/>
            <a:headEnd/>
            <a:tailEnd/>
          </a:ln>
        </p:spPr>
      </p:pic>
      <p:pic>
        <p:nvPicPr>
          <p:cNvPr id="31749" name="Picture 5"/>
          <p:cNvPicPr>
            <a:picLocks noChangeAspect="1"/>
          </p:cNvPicPr>
          <p:nvPr/>
        </p:nvPicPr>
        <p:blipFill>
          <a:blip r:embed="rId4"/>
          <a:srcRect/>
          <a:stretch>
            <a:fillRect/>
          </a:stretch>
        </p:blipFill>
        <p:spPr bwMode="auto">
          <a:xfrm>
            <a:off x="2865438" y="4038600"/>
            <a:ext cx="850900" cy="850900"/>
          </a:xfrm>
          <a:prstGeom prst="rect">
            <a:avLst/>
          </a:prstGeom>
          <a:noFill/>
          <a:ln w="9525">
            <a:noFill/>
            <a:miter lim="800000"/>
            <a:headEnd/>
            <a:tailEnd/>
          </a:ln>
        </p:spPr>
      </p:pic>
      <p:pic>
        <p:nvPicPr>
          <p:cNvPr id="31750" name="Picture 6"/>
          <p:cNvPicPr>
            <a:picLocks noChangeAspect="1"/>
          </p:cNvPicPr>
          <p:nvPr/>
        </p:nvPicPr>
        <p:blipFill>
          <a:blip r:embed="rId5"/>
          <a:srcRect/>
          <a:stretch>
            <a:fillRect/>
          </a:stretch>
        </p:blipFill>
        <p:spPr bwMode="auto">
          <a:xfrm>
            <a:off x="2884488" y="4953000"/>
            <a:ext cx="857250" cy="685800"/>
          </a:xfrm>
          <a:prstGeom prst="rect">
            <a:avLst/>
          </a:prstGeom>
          <a:noFill/>
          <a:ln w="9525">
            <a:noFill/>
            <a:miter lim="800000"/>
            <a:headEnd/>
            <a:tailEnd/>
          </a:ln>
        </p:spPr>
      </p:pic>
    </p:spTree>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2306</TotalTime>
  <Words>2097</Words>
  <Application>Microsoft Office PowerPoint</Application>
  <PresentationFormat>On-screen Show (4:3)</PresentationFormat>
  <Paragraphs>301</Paragraphs>
  <Slides>45</Slides>
  <Notes>43</Notes>
  <HiddenSlides>0</HiddenSlides>
  <MMClips>0</MMClips>
  <ScaleCrop>false</ScaleCrop>
  <HeadingPairs>
    <vt:vector size="6" baseType="variant">
      <vt:variant>
        <vt:lpstr>Fonts Used</vt:lpstr>
      </vt:variant>
      <vt:variant>
        <vt:i4>4</vt:i4>
      </vt:variant>
      <vt:variant>
        <vt:lpstr>Design Template</vt:lpstr>
      </vt:variant>
      <vt:variant>
        <vt:i4>8</vt:i4>
      </vt:variant>
      <vt:variant>
        <vt:lpstr>Slide Titles</vt:lpstr>
      </vt:variant>
      <vt:variant>
        <vt:i4>45</vt:i4>
      </vt:variant>
    </vt:vector>
  </HeadingPairs>
  <TitlesOfParts>
    <vt:vector size="57" baseType="lpstr">
      <vt:lpstr>Garamond</vt:lpstr>
      <vt:lpstr>Arial</vt:lpstr>
      <vt:lpstr>Wingdings</vt:lpstr>
      <vt:lpstr>Calibri</vt:lpstr>
      <vt:lpstr>Couture</vt:lpstr>
      <vt:lpstr>Couture</vt:lpstr>
      <vt:lpstr>Couture</vt:lpstr>
      <vt:lpstr>Couture</vt:lpstr>
      <vt:lpstr>Couture</vt:lpstr>
      <vt:lpstr>Couture</vt:lpstr>
      <vt:lpstr>Couture</vt:lpstr>
      <vt:lpstr>Couture</vt:lpstr>
      <vt:lpstr>ELA COLLABORATIVE GRADES 6-12</vt:lpstr>
      <vt:lpstr>Slide 2</vt:lpstr>
      <vt:lpstr>Slide 3</vt:lpstr>
      <vt:lpstr>FOCUS</vt:lpstr>
      <vt:lpstr>TEXT RENDERING</vt:lpstr>
      <vt:lpstr>CLAIMS JIGSAW</vt:lpstr>
      <vt:lpstr> EXPERT GROUPS </vt:lpstr>
      <vt:lpstr>HOME BASE GROUP</vt:lpstr>
      <vt:lpstr>Slide 9</vt:lpstr>
      <vt:lpstr>NGAP</vt:lpstr>
      <vt:lpstr>NAEP CHARTS  </vt:lpstr>
      <vt:lpstr>“THE WRITE WAY”  BY DOUGLAS REEVES</vt:lpstr>
      <vt:lpstr>TEA PARTY</vt:lpstr>
      <vt:lpstr>HTTP://WWW.ONLINE-STOPWATCH.COM/FULL-SCREEN-STOPWATCH/ </vt:lpstr>
      <vt:lpstr>INFORMATIONAL READING STANDARDS</vt:lpstr>
      <vt:lpstr>WWW.BOOKSOURCE.COM </vt:lpstr>
      <vt:lpstr>INFORMATIONAL WRITING STANDARDS</vt:lpstr>
      <vt:lpstr>INFORMATIONAL TEXT EXEMPLARS</vt:lpstr>
      <vt:lpstr>INFORMATIONAL WRITING FLIPBOOK</vt:lpstr>
      <vt:lpstr>STUDENT WRITING SAMPLES</vt:lpstr>
      <vt:lpstr>LOOKING AT STUDENT WORK</vt:lpstr>
      <vt:lpstr>MAISA UNITS</vt:lpstr>
      <vt:lpstr>SETTING THE BAR HIGH</vt:lpstr>
      <vt:lpstr>WRITING WORKSHOP STRUCTURE</vt:lpstr>
      <vt:lpstr>Slide 25</vt:lpstr>
      <vt:lpstr>MINI-LESSON</vt:lpstr>
      <vt:lpstr>WHAT, WHY, AND HOW OF WRITING THROUGH MINI LESSON</vt:lpstr>
      <vt:lpstr>Slide 28</vt:lpstr>
      <vt:lpstr>WHY?</vt:lpstr>
      <vt:lpstr>INK YOUR THINK</vt:lpstr>
      <vt:lpstr>Slide 31</vt:lpstr>
      <vt:lpstr>REFLECTION</vt:lpstr>
      <vt:lpstr>UNIT PLAN</vt:lpstr>
      <vt:lpstr>EXPLORING THE ARCHITECTURE OF A MINI LESSON</vt:lpstr>
      <vt:lpstr>TURN AND TALK</vt:lpstr>
      <vt:lpstr>Slide 36</vt:lpstr>
      <vt:lpstr>PROLOGUE</vt:lpstr>
      <vt:lpstr>Slide 38</vt:lpstr>
      <vt:lpstr>KEY CONCEPT SYNTHESIS</vt:lpstr>
      <vt:lpstr>SAVE THE LAST WORD FOR ME</vt:lpstr>
      <vt:lpstr>SKITCH</vt:lpstr>
      <vt:lpstr>INFORMATIONAL TEXT RESOURCES</vt:lpstr>
      <vt:lpstr>TOPICS FOR NEXT MEETING?</vt:lpstr>
      <vt:lpstr>POWER OF WORDS…</vt:lpstr>
      <vt:lpstr>NEXT MEETING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 collaborative Grades 6-12</dc:title>
  <dc:creator>Ciganick, Pam</dc:creator>
  <cp:lastModifiedBy>CharEm ISD</cp:lastModifiedBy>
  <cp:revision>79</cp:revision>
  <cp:lastPrinted>2013-02-14T15:31:27Z</cp:lastPrinted>
  <dcterms:created xsi:type="dcterms:W3CDTF">2013-01-31T14:43:50Z</dcterms:created>
  <dcterms:modified xsi:type="dcterms:W3CDTF">2013-09-13T17:41:23Z</dcterms:modified>
</cp:coreProperties>
</file>