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86" r:id="rId4"/>
    <p:sldId id="282" r:id="rId5"/>
    <p:sldId id="261" r:id="rId6"/>
    <p:sldId id="285" r:id="rId7"/>
    <p:sldId id="276" r:id="rId8"/>
    <p:sldId id="258" r:id="rId9"/>
    <p:sldId id="259" r:id="rId10"/>
    <p:sldId id="260" r:id="rId11"/>
    <p:sldId id="284" r:id="rId12"/>
    <p:sldId id="283" r:id="rId13"/>
    <p:sldId id="262" r:id="rId14"/>
    <p:sldId id="263" r:id="rId15"/>
    <p:sldId id="264" r:id="rId16"/>
    <p:sldId id="265" r:id="rId17"/>
    <p:sldId id="266" r:id="rId18"/>
    <p:sldId id="280" r:id="rId19"/>
    <p:sldId id="273" r:id="rId20"/>
    <p:sldId id="267" r:id="rId21"/>
    <p:sldId id="268" r:id="rId22"/>
    <p:sldId id="269" r:id="rId23"/>
    <p:sldId id="270" r:id="rId24"/>
    <p:sldId id="271" r:id="rId25"/>
    <p:sldId id="272" r:id="rId26"/>
    <p:sldId id="274" r:id="rId27"/>
    <p:sldId id="275" r:id="rId28"/>
    <p:sldId id="281" r:id="rId29"/>
    <p:sldId id="277" r:id="rId30"/>
    <p:sldId id="278"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23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1328B-C533-4548-A16F-92D9903C7006}" type="datetimeFigureOut">
              <a:rPr lang="en-US" smtClean="0"/>
              <a:t>9/24/14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EF385-1CA6-8444-B034-74307382D91B}" type="slidenum">
              <a:rPr lang="en-US" smtClean="0"/>
              <a:t>‹#›</a:t>
            </a:fld>
            <a:endParaRPr lang="en-US"/>
          </a:p>
        </p:txBody>
      </p:sp>
    </p:spTree>
    <p:extLst>
      <p:ext uri="{BB962C8B-B14F-4D97-AF65-F5344CB8AC3E}">
        <p14:creationId xmlns:p14="http://schemas.microsoft.com/office/powerpoint/2010/main" val="17588538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5EF385-1CA6-8444-B034-74307382D91B}" type="slidenum">
              <a:rPr lang="en-US" smtClean="0"/>
              <a:t>1</a:t>
            </a:fld>
            <a:endParaRPr lang="en-US"/>
          </a:p>
        </p:txBody>
      </p:sp>
    </p:spTree>
    <p:extLst>
      <p:ext uri="{BB962C8B-B14F-4D97-AF65-F5344CB8AC3E}">
        <p14:creationId xmlns:p14="http://schemas.microsoft.com/office/powerpoint/2010/main" val="51438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a:t>
            </a:r>
            <a:r>
              <a:rPr lang="en-US" baseline="0" dirty="0" smtClean="0"/>
              <a:t> off 1-6 and form jigsaw groups (need copies of p. 17 in Adaptive Schools booklet as a </a:t>
            </a:r>
            <a:r>
              <a:rPr lang="en-US" baseline="0" dirty="0" err="1" smtClean="0"/>
              <a:t>notetaker</a:t>
            </a:r>
            <a:r>
              <a:rPr lang="en-US" baseline="0" dirty="0" smtClean="0"/>
              <a:t>)</a:t>
            </a:r>
          </a:p>
          <a:p>
            <a:r>
              <a:rPr lang="en-US" baseline="0" dirty="0" smtClean="0"/>
              <a:t> </a:t>
            </a:r>
          </a:p>
          <a:p>
            <a:r>
              <a:rPr lang="en-US" baseline="0" dirty="0" smtClean="0"/>
              <a:t>Read assigned section and highlight important points.</a:t>
            </a:r>
          </a:p>
          <a:p>
            <a:endParaRPr lang="en-US" baseline="0" dirty="0" smtClean="0"/>
          </a:p>
          <a:p>
            <a:r>
              <a:rPr lang="en-US" baseline="0" dirty="0" smtClean="0"/>
              <a:t>With like-numbered people (expert groups) clarify understanding.  Develop a working definition and 2 important points.  Try to think of an example</a:t>
            </a:r>
          </a:p>
          <a:p>
            <a:endParaRPr lang="en-US" baseline="0" dirty="0" smtClean="0"/>
          </a:p>
          <a:p>
            <a:r>
              <a:rPr lang="en-US" baseline="0" dirty="0" smtClean="0"/>
              <a:t>Go back to home-base group and share his/her elements in 1-2 minutes.  Other people use p. 17 as they listen.</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10</a:t>
            </a:fld>
            <a:endParaRPr lang="en-US"/>
          </a:p>
        </p:txBody>
      </p:sp>
    </p:spTree>
    <p:extLst>
      <p:ext uri="{BB962C8B-B14F-4D97-AF65-F5344CB8AC3E}">
        <p14:creationId xmlns:p14="http://schemas.microsoft.com/office/powerpoint/2010/main" val="802887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Lynne opportunity to share her June experience</a:t>
            </a:r>
            <a:r>
              <a:rPr lang="en-US" baseline="0" dirty="0" smtClean="0"/>
              <a:t> and to talk about the November session.</a:t>
            </a:r>
          </a:p>
          <a:p>
            <a:endParaRPr lang="en-US" baseline="0" dirty="0" smtClean="0"/>
          </a:p>
          <a:p>
            <a:r>
              <a:rPr lang="en-US" baseline="0" dirty="0" smtClean="0"/>
              <a:t>Refer to handout of ELA Collaborative dates.</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11</a:t>
            </a:fld>
            <a:endParaRPr lang="en-US"/>
          </a:p>
        </p:txBody>
      </p:sp>
    </p:spTree>
    <p:extLst>
      <p:ext uri="{BB962C8B-B14F-4D97-AF65-F5344CB8AC3E}">
        <p14:creationId xmlns:p14="http://schemas.microsoft.com/office/powerpoint/2010/main" val="413314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Hand out copies of the September 11</a:t>
            </a:r>
            <a:r>
              <a:rPr lang="en-US" baseline="30000" dirty="0" smtClean="0"/>
              <a:t>th</a:t>
            </a:r>
            <a:r>
              <a:rPr lang="en-US" baseline="0" dirty="0" smtClean="0"/>
              <a:t> update (click on picture to show link).</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12</a:t>
            </a:fld>
            <a:endParaRPr lang="en-US"/>
          </a:p>
        </p:txBody>
      </p:sp>
    </p:spTree>
    <p:extLst>
      <p:ext uri="{BB962C8B-B14F-4D97-AF65-F5344CB8AC3E}">
        <p14:creationId xmlns:p14="http://schemas.microsoft.com/office/powerpoint/2010/main" val="47843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a:t>
            </a:r>
            <a:r>
              <a:rPr lang="en-US" baseline="0" dirty="0" smtClean="0"/>
              <a:t> difference between persuasion and argument.  Often persuasion is driven by propaganda and lies.  Argument is grounded in reason.</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13</a:t>
            </a:fld>
            <a:endParaRPr lang="en-US"/>
          </a:p>
        </p:txBody>
      </p:sp>
    </p:spTree>
    <p:extLst>
      <p:ext uri="{BB962C8B-B14F-4D97-AF65-F5344CB8AC3E}">
        <p14:creationId xmlns:p14="http://schemas.microsoft.com/office/powerpoint/2010/main" val="1464233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  All mortals die.  All men are mortals.  All men die.  The problem of this approach in the classroom is</a:t>
            </a:r>
            <a:r>
              <a:rPr lang="en-US" baseline="0" dirty="0" smtClean="0"/>
              <a:t> that in most everyday problems, we do not have premises that we know to be absolutely true (Ex:  Columbus discovering America…not true, but we thought it was true).  Does not believe we should focus on this type of argument.</a:t>
            </a:r>
          </a:p>
          <a:p>
            <a:endParaRPr lang="en-US" baseline="0" dirty="0" smtClean="0"/>
          </a:p>
          <a:p>
            <a:r>
              <a:rPr lang="en-US" baseline="0" dirty="0" smtClean="0"/>
              <a:t>Judgment:  Is the president doing a good job?  What defines courage?  Who is the greatest living baseball player?</a:t>
            </a:r>
          </a:p>
          <a:p>
            <a:endParaRPr lang="en-US" baseline="0" dirty="0" smtClean="0"/>
          </a:p>
          <a:p>
            <a:r>
              <a:rPr lang="en-US" baseline="0" dirty="0" smtClean="0"/>
              <a:t>Policy:  Typically a rule, procedure, or practice that needs to be changed.  Should we support sanctions on Iran?  Is it time for a new immigration policy? </a:t>
            </a:r>
          </a:p>
          <a:p>
            <a:endParaRPr lang="en-US" baseline="0" dirty="0" smtClean="0"/>
          </a:p>
          <a:p>
            <a:r>
              <a:rPr lang="en-US" baseline="0" dirty="0" smtClean="0"/>
              <a:t>Kelly believes that we should be focusing on arguments of judgment and policy.</a:t>
            </a:r>
          </a:p>
          <a:p>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14</a:t>
            </a:fld>
            <a:endParaRPr lang="en-US"/>
          </a:p>
        </p:txBody>
      </p:sp>
    </p:spTree>
    <p:extLst>
      <p:ext uri="{BB962C8B-B14F-4D97-AF65-F5344CB8AC3E}">
        <p14:creationId xmlns:p14="http://schemas.microsoft.com/office/powerpoint/2010/main" val="263632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Argument doesn’t start with a claim; argument starts with data (not necessarily numbers).  </a:t>
            </a:r>
          </a:p>
          <a:p>
            <a:endParaRPr lang="en-US" dirty="0" smtClean="0"/>
          </a:p>
          <a:p>
            <a:r>
              <a:rPr lang="en-US" dirty="0" smtClean="0"/>
              <a:t>Data is the stuff you read.  “Look at all the stuff we’ve read and make an argument”  Try not to give them a prompt/question that YOU determine, but let them create their own arguments after a “data swim.”  </a:t>
            </a:r>
          </a:p>
          <a:p>
            <a:endParaRPr lang="en-US" dirty="0" smtClean="0"/>
          </a:p>
          <a:p>
            <a:r>
              <a:rPr lang="en-US" dirty="0" smtClean="0"/>
              <a:t>We don’t start with an argument and then go find the</a:t>
            </a:r>
            <a:r>
              <a:rPr lang="en-US" baseline="0" dirty="0" smtClean="0"/>
              <a:t> data, we start with the data and then develop an argument.  </a:t>
            </a:r>
          </a:p>
          <a:p>
            <a:endParaRPr lang="en-US" baseline="0" dirty="0" smtClean="0"/>
          </a:p>
          <a:p>
            <a:r>
              <a:rPr lang="en-US" baseline="0" dirty="0" smtClean="0"/>
              <a:t>Argument arises from inquiry into data.  Kids are not used to having the freedom to do this.  </a:t>
            </a:r>
          </a:p>
          <a:p>
            <a:endParaRPr lang="en-US" baseline="0" dirty="0" smtClean="0"/>
          </a:p>
          <a:p>
            <a:r>
              <a:rPr lang="en-US" baseline="0" dirty="0" smtClean="0"/>
              <a:t>Click on comic to hyperlink to the “200 prompts for argumentative writing from NY Times link”</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15</a:t>
            </a:fld>
            <a:endParaRPr lang="en-US"/>
          </a:p>
        </p:txBody>
      </p:sp>
    </p:spTree>
    <p:extLst>
      <p:ext uri="{BB962C8B-B14F-4D97-AF65-F5344CB8AC3E}">
        <p14:creationId xmlns:p14="http://schemas.microsoft.com/office/powerpoint/2010/main" val="134185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hyperlin</a:t>
            </a:r>
            <a:r>
              <a:rPr lang="en-US" baseline="0" dirty="0" smtClean="0"/>
              <a:t>k to “I forgot my phone” video and accompanying link to the article: “ Disruptions:  More Connected, Yet More Alone” </a:t>
            </a:r>
          </a:p>
          <a:p>
            <a:endParaRPr lang="en-US" baseline="0" dirty="0" smtClean="0"/>
          </a:p>
          <a:p>
            <a:r>
              <a:rPr lang="en-US" baseline="0" dirty="0" smtClean="0"/>
              <a:t>Skim through the 200 prompts and find one that appeals to you.  Read for ½ hour and collect key thoughts/ideas from each source on the Data Tree graphic organizer.</a:t>
            </a:r>
          </a:p>
          <a:p>
            <a:endParaRPr lang="en-US" baseline="0" dirty="0" smtClean="0"/>
          </a:p>
          <a:p>
            <a:r>
              <a:rPr lang="en-US" baseline="0" dirty="0" smtClean="0"/>
              <a:t>	With kids, you will want to teach them to collect sources along the way during the activity so they can go back and research more deeply.  You need to model how to do the tree first.  </a:t>
            </a:r>
          </a:p>
          <a:p>
            <a:endParaRPr lang="en-US" baseline="0" dirty="0" smtClean="0"/>
          </a:p>
          <a:p>
            <a:r>
              <a:rPr lang="en-US" baseline="0" dirty="0" smtClean="0"/>
              <a:t>Get kids to commit to a claim and write it in the box on graphic organizer.  </a:t>
            </a:r>
          </a:p>
          <a:p>
            <a:r>
              <a:rPr lang="en-US" baseline="0" dirty="0" smtClean="0"/>
              <a:t>	Possible </a:t>
            </a:r>
            <a:r>
              <a:rPr lang="en-US" baseline="0" dirty="0" err="1" smtClean="0"/>
              <a:t>minilesson</a:t>
            </a:r>
            <a:r>
              <a:rPr lang="en-US" baseline="0" dirty="0" smtClean="0"/>
              <a:t>:  scroll through article and look at the first sentence of each paragraph because they may contain some of the big reasons that support me.</a:t>
            </a:r>
          </a:p>
          <a:p>
            <a:endParaRPr lang="en-US" baseline="0" dirty="0" smtClean="0"/>
          </a:p>
          <a:p>
            <a:r>
              <a:rPr lang="en-US" baseline="0" dirty="0" smtClean="0"/>
              <a:t>Processing question:  How did the Data Tree activity help you?  How would you have to modify?</a:t>
            </a:r>
          </a:p>
          <a:p>
            <a:endParaRPr lang="en-US" baseline="0" dirty="0" smtClean="0"/>
          </a:p>
          <a:p>
            <a:r>
              <a:rPr lang="en-US" baseline="0" dirty="0" smtClean="0"/>
              <a:t>Concern over setting younger students loose on the internet.  He does </a:t>
            </a:r>
            <a:r>
              <a:rPr lang="en-US" baseline="0" dirty="0" err="1" smtClean="0"/>
              <a:t>minilessons</a:t>
            </a:r>
            <a:r>
              <a:rPr lang="en-US" baseline="0" dirty="0" smtClean="0"/>
              <a:t> on valid sources.  Encourages them to click on the “about us” tab at the bottom of sites.  Give them a tight time schedule to complete and a graphic organizer to keep them on task.</a:t>
            </a:r>
          </a:p>
          <a:p>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16</a:t>
            </a:fld>
            <a:endParaRPr lang="en-US"/>
          </a:p>
        </p:txBody>
      </p:sp>
    </p:spTree>
    <p:extLst>
      <p:ext uri="{BB962C8B-B14F-4D97-AF65-F5344CB8AC3E}">
        <p14:creationId xmlns:p14="http://schemas.microsoft.com/office/powerpoint/2010/main" val="4099456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CCSS separate writing when in reality we often blend the three types.  </a:t>
            </a:r>
          </a:p>
          <a:p>
            <a:endParaRPr lang="en-US" dirty="0" smtClean="0"/>
          </a:p>
          <a:p>
            <a:r>
              <a:rPr lang="en-US" dirty="0" smtClean="0"/>
              <a:t>Hand out Leonard Pitts’ “Civil</a:t>
            </a:r>
            <a:r>
              <a:rPr lang="en-US" baseline="0" dirty="0" smtClean="0"/>
              <a:t> Rights Journey Far From Over” article.  To teach that story strengthens other discourse, highlight the places in Pitts’ articles that is story.  This can be a powerful exercise.  On his graphic organizer, he has a box at the bottom for story and has students find a story to support their argument.</a:t>
            </a:r>
          </a:p>
          <a:p>
            <a:endParaRPr lang="en-US" baseline="0" dirty="0" smtClean="0"/>
          </a:p>
          <a:p>
            <a:r>
              <a:rPr lang="en-US" baseline="0" dirty="0" smtClean="0"/>
              <a:t>New SAT:  asks students to explain how an author builds an argument to persuade his audience.  Your essay should not explain whether you agree or disagree with the author’s claims, but rather explain how the author builds an argument to persuade his audience.</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17</a:t>
            </a:fld>
            <a:endParaRPr lang="en-US"/>
          </a:p>
        </p:txBody>
      </p:sp>
    </p:spTree>
    <p:extLst>
      <p:ext uri="{BB962C8B-B14F-4D97-AF65-F5344CB8AC3E}">
        <p14:creationId xmlns:p14="http://schemas.microsoft.com/office/powerpoint/2010/main" val="1407538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Important Point:  Allow the brain to organize</a:t>
            </a:r>
            <a:r>
              <a:rPr lang="en-US" baseline="0" dirty="0" smtClean="0"/>
              <a:t> and integrate.  What for you is the most important point from this morning’s learning?  Share with  “Synonym </a:t>
            </a:r>
            <a:r>
              <a:rPr lang="en-US" baseline="0" dirty="0" err="1" smtClean="0"/>
              <a:t>roll”partner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18</a:t>
            </a:fld>
            <a:endParaRPr lang="en-US"/>
          </a:p>
        </p:txBody>
      </p:sp>
    </p:spTree>
    <p:extLst>
      <p:ext uri="{BB962C8B-B14F-4D97-AF65-F5344CB8AC3E}">
        <p14:creationId xmlns:p14="http://schemas.microsoft.com/office/powerpoint/2010/main" val="1986631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a:t>
            </a:r>
            <a:r>
              <a:rPr lang="en-US" baseline="0" dirty="0" smtClean="0"/>
              <a:t> and modeling how to be a close reader is the goal of both texts.  Let’s make sure we have clarity in our definition of Close Reading first.</a:t>
            </a:r>
          </a:p>
          <a:p>
            <a:endParaRPr lang="en-US" baseline="0" dirty="0" smtClean="0"/>
          </a:p>
          <a:p>
            <a:r>
              <a:rPr lang="en-US" baseline="0" dirty="0" smtClean="0"/>
              <a:t>Distribute anticipation guide for Fisher and Frey article.  </a:t>
            </a:r>
          </a:p>
          <a:p>
            <a:pPr marL="228600" indent="-228600">
              <a:buAutoNum type="arabicPeriod"/>
            </a:pPr>
            <a:r>
              <a:rPr lang="en-US" baseline="0" dirty="0" smtClean="0"/>
              <a:t>Fill out decide column first.</a:t>
            </a:r>
          </a:p>
          <a:p>
            <a:pPr marL="228600" indent="-228600">
              <a:buAutoNum type="arabicPeriod"/>
            </a:pPr>
            <a:r>
              <a:rPr lang="en-US" baseline="0" dirty="0" smtClean="0"/>
              <a:t>Hand out article and have teachers complete parts 2-3</a:t>
            </a:r>
          </a:p>
          <a:p>
            <a:pPr marL="228600" indent="-228600">
              <a:buAutoNum type="arabicPeriod"/>
            </a:pPr>
            <a:endParaRPr lang="en-US" baseline="0" dirty="0" smtClean="0"/>
          </a:p>
          <a:p>
            <a:pPr marL="228600" indent="-228600">
              <a:buAutoNum type="arabicPeriod"/>
            </a:pPr>
            <a:r>
              <a:rPr lang="en-US" baseline="0" dirty="0" smtClean="0"/>
              <a:t>Plan a 30 second speech on what you learned about close reading.  Share with your 6:00 partner.</a:t>
            </a:r>
          </a:p>
          <a:p>
            <a:pPr marL="0" indent="0">
              <a:buNone/>
            </a:pP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19</a:t>
            </a:fld>
            <a:endParaRPr lang="en-US"/>
          </a:p>
        </p:txBody>
      </p:sp>
    </p:spTree>
    <p:extLst>
      <p:ext uri="{BB962C8B-B14F-4D97-AF65-F5344CB8AC3E}">
        <p14:creationId xmlns:p14="http://schemas.microsoft.com/office/powerpoint/2010/main" val="126007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person is invited to speak no more than 20 seconds.  They can say anything.  At the end, they say “and I’m in” </a:t>
            </a:r>
          </a:p>
          <a:p>
            <a:endParaRPr lang="en-US" dirty="0" smtClean="0"/>
          </a:p>
          <a:p>
            <a:r>
              <a:rPr lang="en-US" dirty="0" smtClean="0"/>
              <a:t>Purpose:  Honors that people have stuff going on and they can dump it.</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2</a:t>
            </a:fld>
            <a:endParaRPr lang="en-US"/>
          </a:p>
        </p:txBody>
      </p:sp>
    </p:spTree>
    <p:extLst>
      <p:ext uri="{BB962C8B-B14F-4D97-AF65-F5344CB8AC3E}">
        <p14:creationId xmlns:p14="http://schemas.microsoft.com/office/powerpoint/2010/main" val="3075190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have a choice of one of the two books.  Let’s explore both to help make your selection easier!</a:t>
            </a:r>
          </a:p>
          <a:p>
            <a:endParaRPr lang="en-US" dirty="0" smtClean="0"/>
          </a:p>
          <a:p>
            <a:r>
              <a:rPr lang="en-US" dirty="0" smtClean="0"/>
              <a:t>Hyperlink to Beers and </a:t>
            </a:r>
            <a:r>
              <a:rPr lang="en-US" dirty="0" err="1" smtClean="0"/>
              <a:t>Probst</a:t>
            </a:r>
            <a:r>
              <a:rPr lang="en-US" dirty="0" smtClean="0"/>
              <a:t> “Close and Critical Reading” video introduction</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20</a:t>
            </a:fld>
            <a:endParaRPr lang="en-US"/>
          </a:p>
        </p:txBody>
      </p:sp>
    </p:spTree>
    <p:extLst>
      <p:ext uri="{BB962C8B-B14F-4D97-AF65-F5344CB8AC3E}">
        <p14:creationId xmlns:p14="http://schemas.microsoft.com/office/powerpoint/2010/main" val="124852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  In 2008, they began to question all the professional literature that was available on improving literacy skills.  However, they were still seeing too</a:t>
            </a:r>
            <a:r>
              <a:rPr lang="en-US" baseline="0" dirty="0" smtClean="0"/>
              <a:t> many students plowing through books, giving little thought to questioning, weighing what they were reading against their lives, etc.  </a:t>
            </a:r>
          </a:p>
          <a:p>
            <a:endParaRPr lang="en-US" baseline="0" dirty="0" smtClean="0"/>
          </a:p>
          <a:p>
            <a:r>
              <a:rPr lang="en-US" baseline="0" dirty="0" smtClean="0"/>
              <a:t>They began asking questions of themselves and of teachers across the country. Surveyed 2,300 teachers to find out what books were most commonly taught in grades 4-10. They read and reread the books and began to notice some elements-signposts-that occurred in all the books across genres. They then crafted one anchor question to accompany each signpost.  The idea was to help students own one question on their journey to find their own questions , thus becoming independent reader.</a:t>
            </a:r>
          </a:p>
          <a:p>
            <a:endParaRPr lang="en-US" baseline="0" dirty="0" smtClean="0"/>
          </a:p>
          <a:p>
            <a:r>
              <a:rPr lang="en-US" baseline="0" dirty="0" smtClean="0"/>
              <a:t>Book is divided into three parts: </a:t>
            </a:r>
          </a:p>
          <a:p>
            <a:pPr marL="228600" indent="-228600">
              <a:buAutoNum type="arabicPeriod"/>
            </a:pPr>
            <a:r>
              <a:rPr lang="en-US" baseline="0" dirty="0" smtClean="0"/>
              <a:t>The Questions We Pondered (critical issues in literacy today)</a:t>
            </a:r>
          </a:p>
          <a:p>
            <a:pPr marL="228600" indent="-228600">
              <a:buAutoNum type="arabicPeriod"/>
            </a:pPr>
            <a:r>
              <a:rPr lang="en-US" baseline="0" dirty="0" smtClean="0"/>
              <a:t>Signposts we Found (explains each signpost and anchor question)</a:t>
            </a:r>
          </a:p>
          <a:p>
            <a:pPr marL="228600" indent="-228600">
              <a:buAutoNum type="arabicPeriod"/>
            </a:pPr>
            <a:r>
              <a:rPr lang="en-US" baseline="0" dirty="0" smtClean="0"/>
              <a:t>The Lessons we Teach (model lessons for teaching the signposts)</a:t>
            </a:r>
          </a:p>
          <a:p>
            <a:pPr marL="228600" indent="-228600">
              <a:buAutoNum type="arabicPeriod"/>
            </a:pPr>
            <a:endParaRPr lang="en-US" baseline="0" dirty="0" smtClean="0"/>
          </a:p>
          <a:p>
            <a:pPr marL="0" indent="0">
              <a:buNone/>
            </a:pPr>
            <a:r>
              <a:rPr lang="en-US" baseline="0" dirty="0" smtClean="0"/>
              <a:t>The purpose is not to </a:t>
            </a:r>
            <a:r>
              <a:rPr lang="en-US" b="1" baseline="0" dirty="0" smtClean="0"/>
              <a:t>search for </a:t>
            </a:r>
            <a:r>
              <a:rPr lang="en-US" baseline="0" dirty="0" smtClean="0"/>
              <a:t>signposts, but to be </a:t>
            </a:r>
            <a:r>
              <a:rPr lang="en-US" sz="1400" b="1" baseline="0" dirty="0" smtClean="0"/>
              <a:t>alert for </a:t>
            </a:r>
            <a:r>
              <a:rPr lang="en-US" baseline="0" dirty="0" smtClean="0"/>
              <a:t>signposts.</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21</a:t>
            </a:fld>
            <a:endParaRPr lang="en-US"/>
          </a:p>
        </p:txBody>
      </p:sp>
    </p:spTree>
    <p:extLst>
      <p:ext uri="{BB962C8B-B14F-4D97-AF65-F5344CB8AC3E}">
        <p14:creationId xmlns:p14="http://schemas.microsoft.com/office/powerpoint/2010/main" val="3390659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model lessons are based on the Gradual</a:t>
            </a:r>
            <a:r>
              <a:rPr lang="en-US" baseline="0" dirty="0" smtClean="0"/>
              <a:t> Release Model:  I do, we do, you do. </a:t>
            </a:r>
          </a:p>
          <a:p>
            <a:endParaRPr lang="en-US" baseline="0" dirty="0" smtClean="0"/>
          </a:p>
          <a:p>
            <a:r>
              <a:rPr lang="en-US" baseline="0" dirty="0" smtClean="0"/>
              <a:t>Contrasts and Contradictions:  Once you’ve explained the signpost and the anchor question, it’s time to show students how this signpost looks in a text. </a:t>
            </a:r>
          </a:p>
          <a:p>
            <a:endParaRPr lang="en-US" baseline="0" dirty="0" smtClean="0"/>
          </a:p>
          <a:p>
            <a:r>
              <a:rPr lang="en-US" baseline="0" dirty="0" smtClean="0"/>
              <a:t>This signpost helps students recognize character development, internal conflict, and the relationship of setting to the plot. Model this lesson with “Thank You, </a:t>
            </a:r>
            <a:r>
              <a:rPr lang="en-US" baseline="0" dirty="0" err="1" smtClean="0"/>
              <a:t>Ma’m</a:t>
            </a:r>
            <a:r>
              <a:rPr lang="en-US" baseline="0" dirty="0" smtClean="0"/>
              <a:t>” by Langston Hughes. (pgs. 114-124)</a:t>
            </a:r>
          </a:p>
          <a:p>
            <a:endParaRPr lang="en-US" baseline="0" dirty="0" smtClean="0"/>
          </a:p>
          <a:p>
            <a:r>
              <a:rPr lang="en-US" baseline="0" dirty="0" smtClean="0"/>
              <a:t>I Do:  When we teach a signpost lesson, at the first pause, we model our thinking and students listen.  The second time we pause, we release some of the responsibility by telling students the contradiction we noticed and then letting them discuss the anchor question (2 minutes of talk). As students share out, encourage them to offer evidence from the text.  Prompt with…tell me more. The third pause turns even more responsibility to the students.  They must decide the contrast AND answer the question.  </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22</a:t>
            </a:fld>
            <a:endParaRPr lang="en-US"/>
          </a:p>
        </p:txBody>
      </p:sp>
    </p:spTree>
    <p:extLst>
      <p:ext uri="{BB962C8B-B14F-4D97-AF65-F5344CB8AC3E}">
        <p14:creationId xmlns:p14="http://schemas.microsoft.com/office/powerpoint/2010/main" val="727352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Premise:  Our main job,</a:t>
            </a:r>
            <a:r>
              <a:rPr lang="en-US" baseline="0" dirty="0" smtClean="0"/>
              <a:t> year in and year out, is to lead our students up a ladder of challenge, building their stamina and pushing them along to literature that requires more intentional thinking.  Every class period is not a high-stakes test; it is one more step upward toward college and career readiness. </a:t>
            </a:r>
          </a:p>
          <a:p>
            <a:endParaRPr lang="en-US" baseline="0" dirty="0" smtClean="0"/>
          </a:p>
          <a:p>
            <a:r>
              <a:rPr lang="en-US" baseline="0" dirty="0" smtClean="0"/>
              <a:t>Comprised of 65 one page wonders.  They are always finding and adding new ones to the repertoire and we should too.  There are three major components to the resource:  strategy lessons, text set lessons, ideas for teaching whole class novels.</a:t>
            </a:r>
          </a:p>
          <a:p>
            <a:endParaRPr lang="en-US" baseline="0" dirty="0" smtClean="0"/>
          </a:p>
          <a:p>
            <a:r>
              <a:rPr lang="en-US" baseline="0" dirty="0" smtClean="0"/>
              <a:t>Chapter 3-9 comprise 37 strategy lessons for improving students’ literary comprehension and discussion using very short texts. </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23</a:t>
            </a:fld>
            <a:endParaRPr lang="en-US"/>
          </a:p>
        </p:txBody>
      </p:sp>
    </p:spTree>
    <p:extLst>
      <p:ext uri="{BB962C8B-B14F-4D97-AF65-F5344CB8AC3E}">
        <p14:creationId xmlns:p14="http://schemas.microsoft.com/office/powerpoint/2010/main" val="4263028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10:  each</a:t>
            </a:r>
            <a:r>
              <a:rPr lang="en-US" baseline="0" dirty="0" smtClean="0"/>
              <a:t> text set follows a lesson format but each one offers multiple coordinated reading selections.  Range from 2-5 texts representing different genres.</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24</a:t>
            </a:fld>
            <a:endParaRPr lang="en-US"/>
          </a:p>
        </p:txBody>
      </p:sp>
    </p:spTree>
    <p:extLst>
      <p:ext uri="{BB962C8B-B14F-4D97-AF65-F5344CB8AC3E}">
        <p14:creationId xmlns:p14="http://schemas.microsoft.com/office/powerpoint/2010/main" val="2313751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most commonly taught novels in middle and high school.  Attempts to answer the question, “How can I teach these great books in a way that’s harmonious </a:t>
            </a:r>
            <a:r>
              <a:rPr lang="en-US" smtClean="0"/>
              <a:t>with the CCSS?</a:t>
            </a:r>
            <a:endParaRPr lang="en-US"/>
          </a:p>
        </p:txBody>
      </p:sp>
      <p:sp>
        <p:nvSpPr>
          <p:cNvPr id="4" name="Slide Number Placeholder 3"/>
          <p:cNvSpPr>
            <a:spLocks noGrp="1"/>
          </p:cNvSpPr>
          <p:nvPr>
            <p:ph type="sldNum" sz="quarter" idx="10"/>
          </p:nvPr>
        </p:nvSpPr>
        <p:spPr/>
        <p:txBody>
          <a:bodyPr/>
          <a:lstStyle/>
          <a:p>
            <a:fld id="{ED5EF385-1CA6-8444-B034-74307382D91B}" type="slidenum">
              <a:rPr lang="en-US" smtClean="0"/>
              <a:t>25</a:t>
            </a:fld>
            <a:endParaRPr lang="en-US"/>
          </a:p>
        </p:txBody>
      </p:sp>
    </p:spTree>
    <p:extLst>
      <p:ext uri="{BB962C8B-B14F-4D97-AF65-F5344CB8AC3E}">
        <p14:creationId xmlns:p14="http://schemas.microsoft.com/office/powerpoint/2010/main" val="3416919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Pass out story, “Noel” and introduce the strategy.  (see </a:t>
            </a:r>
            <a:r>
              <a:rPr lang="en-US" dirty="0" err="1" smtClean="0"/>
              <a:t>pgs</a:t>
            </a:r>
            <a:r>
              <a:rPr lang="en-US" dirty="0" smtClean="0"/>
              <a:t> 51-53)</a:t>
            </a:r>
          </a:p>
          <a:p>
            <a:pPr marL="228600" indent="-228600">
              <a:buAutoNum type="arabicPeriod"/>
            </a:pPr>
            <a:r>
              <a:rPr lang="en-US" dirty="0" smtClean="0"/>
              <a:t>Read the title and first paragraph</a:t>
            </a:r>
            <a:r>
              <a:rPr lang="en-US" baseline="0" dirty="0" smtClean="0"/>
              <a:t> aloud as you think aloud, and annotate, and students copy your examples.</a:t>
            </a:r>
          </a:p>
          <a:p>
            <a:pPr marL="457200" lvl="1" indent="0">
              <a:buNone/>
            </a:pPr>
            <a:r>
              <a:rPr lang="en-US" baseline="0" dirty="0" smtClean="0"/>
              <a:t>a. Why is the story called Noel? What might it mean beyond the obvious definition?</a:t>
            </a:r>
          </a:p>
          <a:p>
            <a:pPr marL="457200" lvl="1" indent="0">
              <a:buNone/>
            </a:pPr>
            <a:r>
              <a:rPr lang="en-US" baseline="0" dirty="0" smtClean="0"/>
              <a:t>b. Even though there are holiday decorations, why doesn’t this setting seem very welcoming?</a:t>
            </a:r>
          </a:p>
          <a:p>
            <a:pPr marL="457200" lvl="1" indent="0">
              <a:buNone/>
            </a:pPr>
            <a:r>
              <a:rPr lang="en-US" baseline="0" dirty="0" smtClean="0"/>
              <a:t>c. What do Mrs. Hathaway and Mrs. Overton do? Who seems to be in charge?</a:t>
            </a:r>
          </a:p>
          <a:p>
            <a:pPr marL="457200" lvl="1" indent="0">
              <a:buNone/>
            </a:pPr>
            <a:endParaRPr lang="en-US" baseline="0" dirty="0" smtClean="0"/>
          </a:p>
          <a:p>
            <a:pPr marL="457200" lvl="1" indent="0">
              <a:buNone/>
            </a:pPr>
            <a:endParaRPr lang="en-US" baseline="0" dirty="0" smtClean="0"/>
          </a:p>
          <a:p>
            <a:pPr marL="457200" lvl="1" indent="0">
              <a:buNone/>
            </a:pPr>
            <a:r>
              <a:rPr lang="en-US" baseline="0" dirty="0" smtClean="0"/>
              <a:t>3. Analyze the questions (turn and talk with a partner)</a:t>
            </a:r>
          </a:p>
          <a:p>
            <a:pPr marL="457200" lvl="1" indent="0">
              <a:buNone/>
            </a:pPr>
            <a:endParaRPr lang="en-US" baseline="0" dirty="0" smtClean="0"/>
          </a:p>
          <a:p>
            <a:pPr marL="457200" lvl="1" indent="0">
              <a:buNone/>
            </a:pPr>
            <a:r>
              <a:rPr lang="en-US" baseline="0" dirty="0" smtClean="0"/>
              <a:t>4. Give directions for individual work.</a:t>
            </a:r>
          </a:p>
          <a:p>
            <a:pPr marL="457200" lvl="1" indent="0">
              <a:buNone/>
            </a:pPr>
            <a:endParaRPr lang="en-US" baseline="0" dirty="0" smtClean="0"/>
          </a:p>
          <a:p>
            <a:pPr marL="457200" lvl="1" indent="0">
              <a:buNone/>
            </a:pPr>
            <a:r>
              <a:rPr lang="en-US" baseline="0" dirty="0" smtClean="0"/>
              <a:t>5. Monitor individual work.</a:t>
            </a:r>
          </a:p>
          <a:p>
            <a:pPr marL="457200" lvl="1" indent="0">
              <a:buNone/>
            </a:pPr>
            <a:endParaRPr lang="en-US" baseline="0" dirty="0" smtClean="0"/>
          </a:p>
          <a:p>
            <a:pPr marL="457200" lvl="1" indent="0">
              <a:buNone/>
            </a:pPr>
            <a:r>
              <a:rPr lang="en-US" baseline="0" dirty="0" smtClean="0"/>
              <a:t>6. Question elimination</a:t>
            </a:r>
          </a:p>
          <a:p>
            <a:pPr marL="457200" lvl="1" indent="0">
              <a:buNone/>
            </a:pPr>
            <a:endParaRPr lang="en-US" baseline="0" dirty="0" smtClean="0"/>
          </a:p>
          <a:p>
            <a:pPr marL="457200" lvl="1" indent="0">
              <a:buNone/>
            </a:pPr>
            <a:r>
              <a:rPr lang="en-US" baseline="0" dirty="0" smtClean="0"/>
              <a:t>7. Question ranking</a:t>
            </a:r>
          </a:p>
          <a:p>
            <a:pPr marL="457200" lvl="1" indent="0">
              <a:buNone/>
            </a:pPr>
            <a:endParaRPr lang="en-US" baseline="0" dirty="0" smtClean="0"/>
          </a:p>
          <a:p>
            <a:pPr marL="457200" lvl="1" indent="0">
              <a:buNone/>
            </a:pPr>
            <a:r>
              <a:rPr lang="en-US" baseline="0" dirty="0" smtClean="0"/>
              <a:t>8. Partners meet and discuss. (meet with your 12:00 partner)</a:t>
            </a:r>
          </a:p>
          <a:p>
            <a:pPr marL="457200" lvl="1" indent="0">
              <a:buNone/>
            </a:pPr>
            <a:endParaRPr lang="en-US" baseline="0" dirty="0" smtClean="0"/>
          </a:p>
          <a:p>
            <a:pPr marL="457200" lvl="1" indent="0">
              <a:buNone/>
            </a:pPr>
            <a:r>
              <a:rPr lang="en-US" baseline="0" dirty="0" smtClean="0"/>
              <a:t>9. Monitor pair discussion</a:t>
            </a:r>
          </a:p>
          <a:p>
            <a:pPr marL="457200" lvl="1" indent="0">
              <a:buNone/>
            </a:pPr>
            <a:endParaRPr lang="en-US" baseline="0" dirty="0" smtClean="0"/>
          </a:p>
          <a:p>
            <a:pPr marL="457200" lvl="1" indent="0">
              <a:buNone/>
            </a:pPr>
            <a:r>
              <a:rPr lang="en-US" baseline="0" dirty="0" smtClean="0"/>
              <a:t>10. Pairs analyze questions.</a:t>
            </a:r>
          </a:p>
          <a:p>
            <a:pPr marL="457200" lvl="1" indent="0">
              <a:buNone/>
            </a:pPr>
            <a:endParaRPr lang="en-US" baseline="0" dirty="0" smtClean="0"/>
          </a:p>
          <a:p>
            <a:pPr marL="457200" lvl="1" indent="0">
              <a:buNone/>
            </a:pPr>
            <a:r>
              <a:rPr lang="en-US" baseline="0" dirty="0" smtClean="0"/>
              <a:t>11. Pairs share out.</a:t>
            </a:r>
          </a:p>
          <a:p>
            <a:pPr marL="685800" lvl="1" indent="-228600">
              <a:buAutoNum type="arabicPeriod"/>
            </a:pPr>
            <a:endParaRPr lang="en-US" baseline="0" dirty="0" smtClean="0"/>
          </a:p>
          <a:p>
            <a:pPr marL="457200" lvl="1" indent="0">
              <a:buNone/>
            </a:pPr>
            <a:endParaRPr lang="en-US" baseline="0" dirty="0" smtClean="0"/>
          </a:p>
        </p:txBody>
      </p:sp>
      <p:sp>
        <p:nvSpPr>
          <p:cNvPr id="4" name="Slide Number Placeholder 3"/>
          <p:cNvSpPr>
            <a:spLocks noGrp="1"/>
          </p:cNvSpPr>
          <p:nvPr>
            <p:ph type="sldNum" sz="quarter" idx="10"/>
          </p:nvPr>
        </p:nvSpPr>
        <p:spPr/>
        <p:txBody>
          <a:bodyPr/>
          <a:lstStyle/>
          <a:p>
            <a:fld id="{ED5EF385-1CA6-8444-B034-74307382D91B}" type="slidenum">
              <a:rPr lang="en-US" smtClean="0"/>
              <a:t>26</a:t>
            </a:fld>
            <a:endParaRPr lang="en-US"/>
          </a:p>
        </p:txBody>
      </p:sp>
    </p:spTree>
    <p:extLst>
      <p:ext uri="{BB962C8B-B14F-4D97-AF65-F5344CB8AC3E}">
        <p14:creationId xmlns:p14="http://schemas.microsoft.com/office/powerpoint/2010/main" val="988367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Reading for Understanding model,</a:t>
            </a:r>
            <a:r>
              <a:rPr lang="en-US" baseline="0" dirty="0" smtClean="0"/>
              <a:t> table groups will preview each professional resource noting:  plus/minus/notes to help make their selection.</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27</a:t>
            </a:fld>
            <a:endParaRPr lang="en-US"/>
          </a:p>
        </p:txBody>
      </p:sp>
    </p:spTree>
    <p:extLst>
      <p:ext uri="{BB962C8B-B14F-4D97-AF65-F5344CB8AC3E}">
        <p14:creationId xmlns:p14="http://schemas.microsoft.com/office/powerpoint/2010/main" val="1950615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Divide books accordingly</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28</a:t>
            </a:fld>
            <a:endParaRPr lang="en-US"/>
          </a:p>
        </p:txBody>
      </p:sp>
    </p:spTree>
    <p:extLst>
      <p:ext uri="{BB962C8B-B14F-4D97-AF65-F5344CB8AC3E}">
        <p14:creationId xmlns:p14="http://schemas.microsoft.com/office/powerpoint/2010/main" val="903028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can use this time to decide</a:t>
            </a:r>
            <a:r>
              <a:rPr lang="en-US" baseline="0" dirty="0" smtClean="0"/>
              <a:t> how to proceed with resource.  What will they bring to our December meeting?  Work in partners to plan a lesson or two.</a:t>
            </a:r>
          </a:p>
          <a:p>
            <a:endParaRPr lang="en-US" baseline="0" dirty="0" smtClean="0"/>
          </a:p>
        </p:txBody>
      </p:sp>
      <p:sp>
        <p:nvSpPr>
          <p:cNvPr id="4" name="Slide Number Placeholder 3"/>
          <p:cNvSpPr>
            <a:spLocks noGrp="1"/>
          </p:cNvSpPr>
          <p:nvPr>
            <p:ph type="sldNum" sz="quarter" idx="10"/>
          </p:nvPr>
        </p:nvSpPr>
        <p:spPr/>
        <p:txBody>
          <a:bodyPr/>
          <a:lstStyle/>
          <a:p>
            <a:fld id="{ED5EF385-1CA6-8444-B034-74307382D91B}" type="slidenum">
              <a:rPr lang="en-US" smtClean="0"/>
              <a:t>29</a:t>
            </a:fld>
            <a:endParaRPr lang="en-US"/>
          </a:p>
        </p:txBody>
      </p:sp>
    </p:spTree>
    <p:extLst>
      <p:ext uri="{BB962C8B-B14F-4D97-AF65-F5344CB8AC3E}">
        <p14:creationId xmlns:p14="http://schemas.microsoft.com/office/powerpoint/2010/main" val="202832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5EF385-1CA6-8444-B034-74307382D91B}" type="slidenum">
              <a:rPr lang="en-US" smtClean="0"/>
              <a:t>3</a:t>
            </a:fld>
            <a:endParaRPr lang="en-US"/>
          </a:p>
        </p:txBody>
      </p:sp>
    </p:spTree>
    <p:extLst>
      <p:ext uri="{BB962C8B-B14F-4D97-AF65-F5344CB8AC3E}">
        <p14:creationId xmlns:p14="http://schemas.microsoft.com/office/powerpoint/2010/main" val="1952751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5EF385-1CA6-8444-B034-74307382D91B}" type="slidenum">
              <a:rPr lang="en-US" smtClean="0"/>
              <a:t>30</a:t>
            </a:fld>
            <a:endParaRPr lang="en-US"/>
          </a:p>
        </p:txBody>
      </p:sp>
    </p:spTree>
    <p:extLst>
      <p:ext uri="{BB962C8B-B14F-4D97-AF65-F5344CB8AC3E}">
        <p14:creationId xmlns:p14="http://schemas.microsoft.com/office/powerpoint/2010/main" val="2279090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Complete feedback forms (need to decide what to use).  Could be a large car with the graphics for bugs and mud and people jot sticky notes into each section???</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31</a:t>
            </a:fld>
            <a:endParaRPr lang="en-US"/>
          </a:p>
        </p:txBody>
      </p:sp>
    </p:spTree>
    <p:extLst>
      <p:ext uri="{BB962C8B-B14F-4D97-AF65-F5344CB8AC3E}">
        <p14:creationId xmlns:p14="http://schemas.microsoft.com/office/powerpoint/2010/main" val="129635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5EF385-1CA6-8444-B034-74307382D91B}" type="slidenum">
              <a:rPr lang="en-US" smtClean="0"/>
              <a:t>4</a:t>
            </a:fld>
            <a:endParaRPr lang="en-US"/>
          </a:p>
        </p:txBody>
      </p:sp>
    </p:spTree>
    <p:extLst>
      <p:ext uri="{BB962C8B-B14F-4D97-AF65-F5344CB8AC3E}">
        <p14:creationId xmlns:p14="http://schemas.microsoft.com/office/powerpoint/2010/main" val="3438605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Rubik’s cube:  A question waiting to be answered.  </a:t>
            </a:r>
          </a:p>
          <a:p>
            <a:endParaRPr lang="en-US" dirty="0" smtClean="0"/>
          </a:p>
          <a:p>
            <a:r>
              <a:rPr lang="en-US" dirty="0" smtClean="0"/>
              <a:t>This video shows that we need to teach students to ask</a:t>
            </a:r>
            <a:r>
              <a:rPr lang="en-US" baseline="0" dirty="0" smtClean="0"/>
              <a:t> and answer the questions, rather than having them just answering ours.  </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5</a:t>
            </a:fld>
            <a:endParaRPr lang="en-US"/>
          </a:p>
        </p:txBody>
      </p:sp>
    </p:spTree>
    <p:extLst>
      <p:ext uri="{BB962C8B-B14F-4D97-AF65-F5344CB8AC3E}">
        <p14:creationId xmlns:p14="http://schemas.microsoft.com/office/powerpoint/2010/main" val="373911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5EF385-1CA6-8444-B034-74307382D91B}" type="slidenum">
              <a:rPr lang="en-US" smtClean="0"/>
              <a:t>6</a:t>
            </a:fld>
            <a:endParaRPr lang="en-US"/>
          </a:p>
        </p:txBody>
      </p:sp>
    </p:spTree>
    <p:extLst>
      <p:ext uri="{BB962C8B-B14F-4D97-AF65-F5344CB8AC3E}">
        <p14:creationId xmlns:p14="http://schemas.microsoft.com/office/powerpoint/2010/main" val="109840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give you feedback on your feedback</a:t>
            </a:r>
            <a:r>
              <a:rPr lang="en-US" dirty="0" smtClean="0">
                <a:sym typeface="Wingdings"/>
              </a:rPr>
              <a:t></a:t>
            </a:r>
          </a:p>
          <a:p>
            <a:endParaRPr lang="en-US"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7</a:t>
            </a:fld>
            <a:endParaRPr lang="en-US"/>
          </a:p>
        </p:txBody>
      </p:sp>
    </p:spTree>
    <p:extLst>
      <p:ext uri="{BB962C8B-B14F-4D97-AF65-F5344CB8AC3E}">
        <p14:creationId xmlns:p14="http://schemas.microsoft.com/office/powerpoint/2010/main" val="266682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purpose</a:t>
            </a:r>
            <a:r>
              <a:rPr lang="en-US" baseline="0" dirty="0" smtClean="0"/>
              <a:t> of this collaborative group?  If we don’t do this, people will make up their own.  </a:t>
            </a:r>
          </a:p>
          <a:p>
            <a:endParaRPr lang="en-US" baseline="0" dirty="0" smtClean="0"/>
          </a:p>
          <a:p>
            <a:r>
              <a:rPr lang="en-US" baseline="0" dirty="0" smtClean="0"/>
              <a:t>Review our agenda (post in the room)</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8</a:t>
            </a:fld>
            <a:endParaRPr lang="en-US"/>
          </a:p>
        </p:txBody>
      </p:sp>
    </p:spTree>
    <p:extLst>
      <p:ext uri="{BB962C8B-B14F-4D97-AF65-F5344CB8AC3E}">
        <p14:creationId xmlns:p14="http://schemas.microsoft.com/office/powerpoint/2010/main" val="222246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purpose of our group, what working agreements</a:t>
            </a:r>
            <a:r>
              <a:rPr lang="en-US" baseline="0" dirty="0" smtClean="0"/>
              <a:t> can help us get the work done?  These are agreed upon guidelines for how group members will conduct themselves to achieve meeting outcomes.  Should be 5-6 in number.</a:t>
            </a:r>
          </a:p>
          <a:p>
            <a:endParaRPr lang="en-US" baseline="0" dirty="0" smtClean="0"/>
          </a:p>
          <a:p>
            <a:r>
              <a:rPr lang="en-US" baseline="0" dirty="0" smtClean="0"/>
              <a:t>Individually, think of 3-5 agreements and jot them down.  Turn to an elbow partner and share your thinking with one another.  Invite teachers to share their partner’s best idea.</a:t>
            </a:r>
            <a:endParaRPr lang="en-US" dirty="0"/>
          </a:p>
        </p:txBody>
      </p:sp>
      <p:sp>
        <p:nvSpPr>
          <p:cNvPr id="4" name="Slide Number Placeholder 3"/>
          <p:cNvSpPr>
            <a:spLocks noGrp="1"/>
          </p:cNvSpPr>
          <p:nvPr>
            <p:ph type="sldNum" sz="quarter" idx="10"/>
          </p:nvPr>
        </p:nvSpPr>
        <p:spPr/>
        <p:txBody>
          <a:bodyPr/>
          <a:lstStyle/>
          <a:p>
            <a:fld id="{ED5EF385-1CA6-8444-B034-74307382D91B}" type="slidenum">
              <a:rPr lang="en-US" smtClean="0"/>
              <a:t>9</a:t>
            </a:fld>
            <a:endParaRPr lang="en-US"/>
          </a:p>
        </p:txBody>
      </p:sp>
    </p:spTree>
    <p:extLst>
      <p:ext uri="{BB962C8B-B14F-4D97-AF65-F5344CB8AC3E}">
        <p14:creationId xmlns:p14="http://schemas.microsoft.com/office/powerpoint/2010/main" val="192750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9/24/14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9/24/14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9/24/14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9/24/14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www.michigan.gov/documents/mde/Spring_2015_Testing_Schedule_Update_464310_7.pdf" TargetMode="External"/><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learning.blogs.nytimes.com/2014/02/04/200-prompts-for-argumentative-writing/" TargetMode="External"/><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bits.blogs.nytimes.com/2013/09/01/disruptions-more-connected-yet-more-alone/" TargetMode="External"/><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c-span.org/video/?316796-1/state-union-addres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6SRqZk7WkBI&amp;list=PL0B36B731E6CD4DC1&amp;index=1" TargetMode="External"/><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gif"/><Relationship Id="rId5"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heinemann.com/noticeandnote/default.aspx" TargetMode="External"/><Relationship Id="rId4" Type="http://schemas.openxmlformats.org/officeDocument/2006/relationships/hyperlink" Target="http://www.heinemann.com/textsandlessonsliterature"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1K2jdjLhbo" TargetMode="External"/><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MS/HS ELA Collaborative</a:t>
            </a:r>
            <a:endParaRPr lang="en-US" dirty="0"/>
          </a:p>
        </p:txBody>
      </p:sp>
      <p:sp>
        <p:nvSpPr>
          <p:cNvPr id="3" name="Subtitle 2"/>
          <p:cNvSpPr>
            <a:spLocks noGrp="1"/>
          </p:cNvSpPr>
          <p:nvPr>
            <p:ph type="subTitle" idx="1"/>
          </p:nvPr>
        </p:nvSpPr>
        <p:spPr/>
        <p:txBody>
          <a:bodyPr/>
          <a:lstStyle/>
          <a:p>
            <a:pPr algn="ctr"/>
            <a:r>
              <a:rPr lang="en-US" dirty="0" smtClean="0"/>
              <a:t>September 25, 2014</a:t>
            </a:r>
            <a:endParaRPr lang="en-US" dirty="0"/>
          </a:p>
        </p:txBody>
      </p:sp>
    </p:spTree>
    <p:extLst>
      <p:ext uri="{BB962C8B-B14F-4D97-AF65-F5344CB8AC3E}">
        <p14:creationId xmlns:p14="http://schemas.microsoft.com/office/powerpoint/2010/main" val="29856733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Elements of Professional Community</a:t>
            </a:r>
            <a:endParaRPr lang="en-US" dirty="0"/>
          </a:p>
        </p:txBody>
      </p:sp>
      <p:pic>
        <p:nvPicPr>
          <p:cNvPr id="4" name="Content Placeholder 3" descr="jigsaw-puzzle-6-pieces-md.png"/>
          <p:cNvPicPr>
            <a:picLocks noGrp="1" noChangeAspect="1"/>
          </p:cNvPicPr>
          <p:nvPr>
            <p:ph idx="1"/>
          </p:nvPr>
        </p:nvPicPr>
        <p:blipFill>
          <a:blip r:embed="rId3">
            <a:extLst>
              <a:ext uri="{28A0092B-C50C-407E-A947-70E740481C1C}">
                <a14:useLocalDpi xmlns:a14="http://schemas.microsoft.com/office/drawing/2010/main" val="0"/>
              </a:ext>
            </a:extLst>
          </a:blip>
          <a:srcRect l="-45965" r="-45965"/>
          <a:stretch>
            <a:fillRect/>
          </a:stretch>
        </p:blipFill>
        <p:spPr/>
      </p:pic>
    </p:spTree>
    <p:extLst>
      <p:ext uri="{BB962C8B-B14F-4D97-AF65-F5344CB8AC3E}">
        <p14:creationId xmlns:p14="http://schemas.microsoft.com/office/powerpoint/2010/main" val="15243994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Upcoming PD</a:t>
            </a:r>
            <a:endParaRPr lang="en-US" dirty="0"/>
          </a:p>
        </p:txBody>
      </p:sp>
      <p:pic>
        <p:nvPicPr>
          <p:cNvPr id="4" name="Content Placeholder 3" descr="MTS-Road-Ahead.jpg"/>
          <p:cNvPicPr>
            <a:picLocks noGrp="1" noChangeAspect="1"/>
          </p:cNvPicPr>
          <p:nvPr>
            <p:ph idx="1"/>
          </p:nvPr>
        </p:nvPicPr>
        <p:blipFill>
          <a:blip r:embed="rId3">
            <a:extLst>
              <a:ext uri="{28A0092B-C50C-407E-A947-70E740481C1C}">
                <a14:useLocalDpi xmlns:a14="http://schemas.microsoft.com/office/drawing/2010/main" val="0"/>
              </a:ext>
            </a:extLst>
          </a:blip>
          <a:srcRect l="3515" r="3515"/>
          <a:stretch>
            <a:fillRect/>
          </a:stretch>
        </p:blipFill>
        <p:spPr>
          <a:xfrm>
            <a:off x="932922" y="3012142"/>
            <a:ext cx="7716838" cy="3388658"/>
          </a:xfrm>
        </p:spPr>
      </p:pic>
    </p:spTree>
    <p:extLst>
      <p:ext uri="{BB962C8B-B14F-4D97-AF65-F5344CB8AC3E}">
        <p14:creationId xmlns:p14="http://schemas.microsoft.com/office/powerpoint/2010/main" val="9478528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Assessment Update</a:t>
            </a:r>
            <a:endParaRPr lang="en-US" dirty="0"/>
          </a:p>
        </p:txBody>
      </p:sp>
      <p:sp>
        <p:nvSpPr>
          <p:cNvPr id="3" name="Content Placeholder 2"/>
          <p:cNvSpPr>
            <a:spLocks noGrp="1"/>
          </p:cNvSpPr>
          <p:nvPr>
            <p:ph idx="1"/>
          </p:nvPr>
        </p:nvSpPr>
        <p:spPr/>
        <p:txBody>
          <a:bodyPr/>
          <a:lstStyle/>
          <a:p>
            <a:endParaRPr lang="en-US" dirty="0" smtClean="0">
              <a:hlinkClick r:id="rId3"/>
            </a:endParaRPr>
          </a:p>
          <a:p>
            <a:endParaRPr lang="en-US" dirty="0">
              <a:hlinkClick r:id="rId3"/>
            </a:endParaRPr>
          </a:p>
          <a:p>
            <a:endParaRPr lang="en-US" dirty="0" smtClean="0">
              <a:hlinkClick r:id="rId3"/>
            </a:endParaRPr>
          </a:p>
          <a:p>
            <a:pPr marL="0" indent="0">
              <a:buNone/>
            </a:pPr>
            <a:endParaRPr lang="en-US" dirty="0"/>
          </a:p>
        </p:txBody>
      </p:sp>
      <p:pic>
        <p:nvPicPr>
          <p:cNvPr id="4" name="Picture 3" descr="dips_95315.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6133" y="2627110"/>
            <a:ext cx="4233332" cy="4002288"/>
          </a:xfrm>
          <a:prstGeom prst="rect">
            <a:avLst/>
          </a:prstGeom>
        </p:spPr>
      </p:pic>
    </p:spTree>
    <p:extLst>
      <p:ext uri="{BB962C8B-B14F-4D97-AF65-F5344CB8AC3E}">
        <p14:creationId xmlns:p14="http://schemas.microsoft.com/office/powerpoint/2010/main" val="37845903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Kelly Gallagher</a:t>
            </a:r>
            <a:endParaRPr lang="en-US" dirty="0"/>
          </a:p>
        </p:txBody>
      </p:sp>
      <p:pic>
        <p:nvPicPr>
          <p:cNvPr id="4" name="Content Placeholder 3" descr="peanuts-evangelist.jpg"/>
          <p:cNvPicPr>
            <a:picLocks noGrp="1" noChangeAspect="1"/>
          </p:cNvPicPr>
          <p:nvPr>
            <p:ph idx="1"/>
          </p:nvPr>
        </p:nvPicPr>
        <p:blipFill>
          <a:blip r:embed="rId3">
            <a:extLst>
              <a:ext uri="{28A0092B-C50C-407E-A947-70E740481C1C}">
                <a14:useLocalDpi xmlns:a14="http://schemas.microsoft.com/office/drawing/2010/main" val="0"/>
              </a:ext>
            </a:extLst>
          </a:blip>
          <a:srcRect t="-42065" b="-42065"/>
          <a:stretch>
            <a:fillRect/>
          </a:stretch>
        </p:blipFill>
        <p:spPr/>
      </p:pic>
    </p:spTree>
    <p:extLst>
      <p:ext uri="{BB962C8B-B14F-4D97-AF65-F5344CB8AC3E}">
        <p14:creationId xmlns:p14="http://schemas.microsoft.com/office/powerpoint/2010/main" val="22166908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Kinds of Argument</a:t>
            </a:r>
            <a:endParaRPr lang="en-US" dirty="0"/>
          </a:p>
        </p:txBody>
      </p:sp>
      <p:sp>
        <p:nvSpPr>
          <p:cNvPr id="3" name="Content Placeholder 2"/>
          <p:cNvSpPr>
            <a:spLocks noGrp="1"/>
          </p:cNvSpPr>
          <p:nvPr>
            <p:ph idx="1"/>
          </p:nvPr>
        </p:nvSpPr>
        <p:spPr/>
        <p:txBody>
          <a:bodyPr/>
          <a:lstStyle/>
          <a:p>
            <a:r>
              <a:rPr lang="en-US" dirty="0" smtClean="0"/>
              <a:t>Arguments of fact</a:t>
            </a:r>
          </a:p>
          <a:p>
            <a:r>
              <a:rPr lang="en-US" sz="3200" b="1" dirty="0" smtClean="0"/>
              <a:t>Arguments of judgment</a:t>
            </a:r>
          </a:p>
          <a:p>
            <a:r>
              <a:rPr lang="en-US" sz="3200" b="1" dirty="0" smtClean="0"/>
              <a:t>Arguments of policy</a:t>
            </a:r>
            <a:endParaRPr lang="en-US" sz="3200" b="1" dirty="0"/>
          </a:p>
        </p:txBody>
      </p:sp>
    </p:spTree>
    <p:extLst>
      <p:ext uri="{BB962C8B-B14F-4D97-AF65-F5344CB8AC3E}">
        <p14:creationId xmlns:p14="http://schemas.microsoft.com/office/powerpoint/2010/main" val="41802866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Swim</a:t>
            </a:r>
            <a:endParaRPr lang="en-US" dirty="0"/>
          </a:p>
        </p:txBody>
      </p:sp>
      <p:pic>
        <p:nvPicPr>
          <p:cNvPr id="4" name="Content Placeholder 3" descr="data swim.jp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35397" r="-35397"/>
          <a:stretch>
            <a:fillRect/>
          </a:stretch>
        </p:blipFill>
        <p:spPr/>
      </p:pic>
    </p:spTree>
    <p:extLst>
      <p:ext uri="{BB962C8B-B14F-4D97-AF65-F5344CB8AC3E}">
        <p14:creationId xmlns:p14="http://schemas.microsoft.com/office/powerpoint/2010/main" val="38087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Tree</a:t>
            </a:r>
            <a:br>
              <a:rPr lang="en-US" dirty="0" smtClean="0"/>
            </a:br>
            <a:r>
              <a:rPr lang="en-US" sz="2800" dirty="0" smtClean="0"/>
              <a:t>“Does technology make us more alone?”</a:t>
            </a:r>
            <a:endParaRPr lang="en-US" sz="2800" dirty="0"/>
          </a:p>
        </p:txBody>
      </p:sp>
      <p:pic>
        <p:nvPicPr>
          <p:cNvPr id="4" name="Content Placeholder 3" descr="data tree.jp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39020" r="-39020"/>
          <a:stretch>
            <a:fillRect/>
          </a:stretch>
        </p:blipFill>
        <p:spPr>
          <a:xfrm>
            <a:off x="712788" y="3012142"/>
            <a:ext cx="7716838" cy="3388658"/>
          </a:xfrm>
        </p:spPr>
      </p:pic>
    </p:spTree>
    <p:extLst>
      <p:ext uri="{BB962C8B-B14F-4D97-AF65-F5344CB8AC3E}">
        <p14:creationId xmlns:p14="http://schemas.microsoft.com/office/powerpoint/2010/main" val="36411199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Types of Writing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Narrative</a:t>
            </a:r>
          </a:p>
          <a:p>
            <a:pPr lvl="1"/>
            <a:r>
              <a:rPr lang="en-US" dirty="0">
                <a:hlinkClick r:id="rId3"/>
              </a:rPr>
              <a:t>http://www.c-span.org/video/?316796-1/state-union-</a:t>
            </a:r>
            <a:r>
              <a:rPr lang="en-US" dirty="0" smtClean="0">
                <a:hlinkClick r:id="rId3"/>
              </a:rPr>
              <a:t>address</a:t>
            </a:r>
            <a:endParaRPr lang="en-US" dirty="0"/>
          </a:p>
          <a:p>
            <a:r>
              <a:rPr lang="en-US" dirty="0" smtClean="0"/>
              <a:t>Informational/Explanatory</a:t>
            </a:r>
            <a:endParaRPr lang="en-US" dirty="0"/>
          </a:p>
          <a:p>
            <a:r>
              <a:rPr lang="en-US" dirty="0" smtClean="0"/>
              <a:t>Argumentative</a:t>
            </a:r>
          </a:p>
          <a:p>
            <a:pPr lvl="1"/>
            <a:r>
              <a:rPr lang="en-US" smtClean="0"/>
              <a:t>As </a:t>
            </a:r>
            <a:r>
              <a:rPr lang="en-US" dirty="0" smtClean="0"/>
              <a:t>you read Leonard Pitts’ article, consider how he uses</a:t>
            </a:r>
          </a:p>
          <a:p>
            <a:pPr lvl="2"/>
            <a:r>
              <a:rPr lang="en-US" dirty="0" smtClean="0"/>
              <a:t>Evidence, such as facts of examples, to support claims</a:t>
            </a:r>
          </a:p>
          <a:p>
            <a:pPr lvl="2"/>
            <a:r>
              <a:rPr lang="en-US" dirty="0" smtClean="0"/>
              <a:t>Reasoning to develop ideas and to connect claims and evidence</a:t>
            </a:r>
          </a:p>
          <a:p>
            <a:pPr lvl="2"/>
            <a:r>
              <a:rPr lang="en-US" dirty="0" smtClean="0"/>
              <a:t>Stylistic or persuasive elements, such as word choice or appeals to emotion, to add power to the ideas expressed.</a:t>
            </a:r>
            <a:endParaRPr lang="en-US" dirty="0"/>
          </a:p>
        </p:txBody>
      </p:sp>
    </p:spTree>
    <p:extLst>
      <p:ext uri="{BB962C8B-B14F-4D97-AF65-F5344CB8AC3E}">
        <p14:creationId xmlns:p14="http://schemas.microsoft.com/office/powerpoint/2010/main" val="3818819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MIP</a:t>
            </a:r>
            <a:endParaRPr lang="en-US" dirty="0"/>
          </a:p>
        </p:txBody>
      </p:sp>
      <p:pic>
        <p:nvPicPr>
          <p:cNvPr id="4" name="Content Placeholder 3" descr="00-bacon-cinnamon-roll.jpg"/>
          <p:cNvPicPr>
            <a:picLocks noGrp="1" noChangeAspect="1"/>
          </p:cNvPicPr>
          <p:nvPr>
            <p:ph idx="1"/>
          </p:nvPr>
        </p:nvPicPr>
        <p:blipFill>
          <a:blip r:embed="rId3">
            <a:extLst>
              <a:ext uri="{28A0092B-C50C-407E-A947-70E740481C1C}">
                <a14:useLocalDpi xmlns:a14="http://schemas.microsoft.com/office/drawing/2010/main" val="0"/>
              </a:ext>
            </a:extLst>
          </a:blip>
          <a:srcRect l="-63863" r="-63863"/>
          <a:stretch>
            <a:fillRect/>
          </a:stretch>
        </p:blipFill>
        <p:spPr/>
      </p:pic>
    </p:spTree>
    <p:extLst>
      <p:ext uri="{BB962C8B-B14F-4D97-AF65-F5344CB8AC3E}">
        <p14:creationId xmlns:p14="http://schemas.microsoft.com/office/powerpoint/2010/main" val="40998628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11101" y="1573648"/>
            <a:ext cx="5436365" cy="4608169"/>
          </a:xfrm>
          <a:prstGeom prst="rect">
            <a:avLst/>
          </a:prstGeom>
        </p:spPr>
      </p:pic>
      <p:sp>
        <p:nvSpPr>
          <p:cNvPr id="7" name="TextBox 6"/>
          <p:cNvSpPr txBox="1"/>
          <p:nvPr/>
        </p:nvSpPr>
        <p:spPr>
          <a:xfrm flipH="1">
            <a:off x="3014133" y="3318933"/>
            <a:ext cx="3081867" cy="369332"/>
          </a:xfrm>
          <a:prstGeom prst="rect">
            <a:avLst/>
          </a:prstGeom>
          <a:noFill/>
        </p:spPr>
        <p:txBody>
          <a:bodyPr wrap="square" rtlCol="0">
            <a:spAutoFit/>
          </a:bodyPr>
          <a:lstStyle/>
          <a:p>
            <a:r>
              <a:rPr lang="en-US" dirty="0" smtClean="0">
                <a:solidFill>
                  <a:schemeClr val="bg1"/>
                </a:solidFill>
              </a:rPr>
              <a:t>Close Reading</a:t>
            </a:r>
            <a:endParaRPr lang="en-US" dirty="0">
              <a:solidFill>
                <a:schemeClr val="bg1"/>
              </a:solidFill>
            </a:endParaRPr>
          </a:p>
        </p:txBody>
      </p:sp>
    </p:spTree>
    <p:extLst>
      <p:ext uri="{BB962C8B-B14F-4D97-AF65-F5344CB8AC3E}">
        <p14:creationId xmlns:p14="http://schemas.microsoft.com/office/powerpoint/2010/main" val="21201876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Checking In</a:t>
            </a:r>
            <a:endParaRPr lang="en-US" dirty="0"/>
          </a:p>
        </p:txBody>
      </p:sp>
      <p:pic>
        <p:nvPicPr>
          <p:cNvPr id="4" name="Content Placeholder 3" descr="hand1.jpg"/>
          <p:cNvPicPr>
            <a:picLocks noGrp="1" noChangeAspect="1"/>
          </p:cNvPicPr>
          <p:nvPr>
            <p:ph idx="1"/>
          </p:nvPr>
        </p:nvPicPr>
        <p:blipFill>
          <a:blip r:embed="rId3">
            <a:extLst>
              <a:ext uri="{28A0092B-C50C-407E-A947-70E740481C1C}">
                <a14:useLocalDpi xmlns:a14="http://schemas.microsoft.com/office/drawing/2010/main" val="0"/>
              </a:ext>
            </a:extLst>
          </a:blip>
          <a:srcRect t="16852" b="16852"/>
          <a:stretch>
            <a:fillRect/>
          </a:stretch>
        </p:blipFill>
        <p:spPr/>
      </p:pic>
    </p:spTree>
    <p:extLst>
      <p:ext uri="{BB962C8B-B14F-4D97-AF65-F5344CB8AC3E}">
        <p14:creationId xmlns:p14="http://schemas.microsoft.com/office/powerpoint/2010/main" val="29629815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Book Study</a:t>
            </a:r>
            <a:endParaRPr lang="en-US" sz="4000" dirty="0"/>
          </a:p>
        </p:txBody>
      </p:sp>
      <p:pic>
        <p:nvPicPr>
          <p:cNvPr id="4" name="Content Placeholder 3" descr="notice and note.jp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92766" r="-92766"/>
          <a:stretch>
            <a:fillRect/>
          </a:stretch>
        </p:blipFill>
        <p:spPr>
          <a:xfrm>
            <a:off x="-1573212" y="3012142"/>
            <a:ext cx="7716838" cy="3388658"/>
          </a:xfrm>
        </p:spPr>
      </p:pic>
      <p:pic>
        <p:nvPicPr>
          <p:cNvPr id="5" name="Picture 4" descr="texts and lesson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0849" y="2624667"/>
            <a:ext cx="3164417" cy="4089400"/>
          </a:xfrm>
          <a:prstGeom prst="rect">
            <a:avLst/>
          </a:prstGeom>
        </p:spPr>
      </p:pic>
    </p:spTree>
    <p:extLst>
      <p:ext uri="{BB962C8B-B14F-4D97-AF65-F5344CB8AC3E}">
        <p14:creationId xmlns:p14="http://schemas.microsoft.com/office/powerpoint/2010/main" val="17044425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gnposts.jpg"/>
          <p:cNvPicPr>
            <a:picLocks noGrp="1" noChangeAspect="1"/>
          </p:cNvPicPr>
          <p:nvPr>
            <p:ph idx="1"/>
          </p:nvPr>
        </p:nvPicPr>
        <p:blipFill>
          <a:blip r:embed="rId3">
            <a:extLst>
              <a:ext uri="{28A0092B-C50C-407E-A947-70E740481C1C}">
                <a14:useLocalDpi xmlns:a14="http://schemas.microsoft.com/office/drawing/2010/main" val="0"/>
              </a:ext>
            </a:extLst>
          </a:blip>
          <a:srcRect l="-101528" r="-101528"/>
          <a:stretch>
            <a:fillRect/>
          </a:stretch>
        </p:blipFill>
        <p:spPr/>
      </p:pic>
    </p:spTree>
    <p:extLst>
      <p:ext uri="{BB962C8B-B14F-4D97-AF65-F5344CB8AC3E}">
        <p14:creationId xmlns:p14="http://schemas.microsoft.com/office/powerpoint/2010/main" val="10767235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Contrasts and Contradictions</a:t>
            </a:r>
            <a:endParaRPr lang="en-US" dirty="0"/>
          </a:p>
        </p:txBody>
      </p:sp>
      <p:pic>
        <p:nvPicPr>
          <p:cNvPr id="4" name="Content Placeholder 3" descr="n&amp;n signposts.jpg"/>
          <p:cNvPicPr>
            <a:picLocks noGrp="1" noChangeAspect="1"/>
          </p:cNvPicPr>
          <p:nvPr>
            <p:ph idx="1"/>
          </p:nvPr>
        </p:nvPicPr>
        <p:blipFill>
          <a:blip r:embed="rId3">
            <a:extLst>
              <a:ext uri="{28A0092B-C50C-407E-A947-70E740481C1C}">
                <a14:useLocalDpi xmlns:a14="http://schemas.microsoft.com/office/drawing/2010/main" val="0"/>
              </a:ext>
            </a:extLst>
          </a:blip>
          <a:srcRect l="-82495" r="-82495"/>
          <a:stretch>
            <a:fillRect/>
          </a:stretch>
        </p:blipFill>
        <p:spPr/>
      </p:pic>
    </p:spTree>
    <p:extLst>
      <p:ext uri="{BB962C8B-B14F-4D97-AF65-F5344CB8AC3E}">
        <p14:creationId xmlns:p14="http://schemas.microsoft.com/office/powerpoint/2010/main" val="5617925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Strategy Lessons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Sharing Literature Aloud           </a:t>
            </a:r>
          </a:p>
          <a:p>
            <a:r>
              <a:rPr lang="en-US" dirty="0" smtClean="0"/>
              <a:t>Smart-Reader Strategies</a:t>
            </a:r>
          </a:p>
          <a:p>
            <a:r>
              <a:rPr lang="en-US" dirty="0" smtClean="0"/>
              <a:t>Lively Discussions</a:t>
            </a:r>
          </a:p>
          <a:p>
            <a:r>
              <a:rPr lang="en-US" dirty="0" smtClean="0"/>
              <a:t>Closer Readings</a:t>
            </a:r>
          </a:p>
          <a:p>
            <a:r>
              <a:rPr lang="en-US" dirty="0" smtClean="0"/>
              <a:t>Up and Thinking</a:t>
            </a:r>
          </a:p>
          <a:p>
            <a:r>
              <a:rPr lang="en-US" dirty="0" smtClean="0"/>
              <a:t>Literary Arguments</a:t>
            </a:r>
          </a:p>
          <a:p>
            <a:r>
              <a:rPr lang="en-US" dirty="0" smtClean="0"/>
              <a:t>Coping with Complex and Classic Texts</a:t>
            </a:r>
          </a:p>
          <a:p>
            <a:pPr marL="0" indent="0">
              <a:buNone/>
            </a:pPr>
            <a:endParaRPr lang="en-US" dirty="0"/>
          </a:p>
        </p:txBody>
      </p:sp>
      <p:pic>
        <p:nvPicPr>
          <p:cNvPr id="4" name="Picture 3" descr="smokey danie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266" y="3012142"/>
            <a:ext cx="2540000" cy="3556000"/>
          </a:xfrm>
          <a:prstGeom prst="rect">
            <a:avLst/>
          </a:prstGeom>
        </p:spPr>
      </p:pic>
    </p:spTree>
    <p:extLst>
      <p:ext uri="{BB962C8B-B14F-4D97-AF65-F5344CB8AC3E}">
        <p14:creationId xmlns:p14="http://schemas.microsoft.com/office/powerpoint/2010/main" val="3148878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Text Set Lessons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Memory</a:t>
            </a:r>
          </a:p>
          <a:p>
            <a:r>
              <a:rPr lang="en-US" dirty="0" smtClean="0"/>
              <a:t>Citizenship</a:t>
            </a:r>
          </a:p>
          <a:p>
            <a:r>
              <a:rPr lang="en-US" dirty="0" smtClean="0"/>
              <a:t>Life Stories</a:t>
            </a:r>
          </a:p>
          <a:p>
            <a:r>
              <a:rPr lang="en-US" dirty="0" smtClean="0"/>
              <a:t>Mothers and Daughters</a:t>
            </a:r>
          </a:p>
          <a:p>
            <a:r>
              <a:rPr lang="en-US" dirty="0" smtClean="0"/>
              <a:t>Narcissism</a:t>
            </a:r>
          </a:p>
          <a:p>
            <a:r>
              <a:rPr lang="en-US" dirty="0" smtClean="0"/>
              <a:t>Labels</a:t>
            </a:r>
          </a:p>
          <a:p>
            <a:r>
              <a:rPr lang="en-US" dirty="0" smtClean="0"/>
              <a:t>Abuse</a:t>
            </a:r>
          </a:p>
          <a:p>
            <a:r>
              <a:rPr lang="en-US" dirty="0" smtClean="0"/>
              <a:t>Soldiers and Heroes</a:t>
            </a:r>
            <a:endParaRPr lang="en-US" dirty="0"/>
          </a:p>
        </p:txBody>
      </p:sp>
    </p:spTree>
    <p:extLst>
      <p:ext uri="{BB962C8B-B14F-4D97-AF65-F5344CB8AC3E}">
        <p14:creationId xmlns:p14="http://schemas.microsoft.com/office/powerpoint/2010/main" val="12079308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Keeping Kids at the Center of Whole-Class Novels</a:t>
            </a:r>
            <a:endParaRPr lang="en-US" sz="4000" dirty="0"/>
          </a:p>
        </p:txBody>
      </p:sp>
      <p:pic>
        <p:nvPicPr>
          <p:cNvPr id="4" name="Content Placeholder 3" descr="The-Giver.png"/>
          <p:cNvPicPr>
            <a:picLocks noGrp="1" noChangeAspect="1"/>
          </p:cNvPicPr>
          <p:nvPr>
            <p:ph idx="1"/>
          </p:nvPr>
        </p:nvPicPr>
        <p:blipFill>
          <a:blip r:embed="rId3">
            <a:extLst>
              <a:ext uri="{28A0092B-C50C-407E-A947-70E740481C1C}">
                <a14:useLocalDpi xmlns:a14="http://schemas.microsoft.com/office/drawing/2010/main" val="0"/>
              </a:ext>
            </a:extLst>
          </a:blip>
          <a:srcRect l="-63863" r="-63863"/>
          <a:stretch>
            <a:fillRect/>
          </a:stretch>
        </p:blipFill>
        <p:spPr>
          <a:xfrm>
            <a:off x="-2098145" y="3012142"/>
            <a:ext cx="7716838" cy="3388658"/>
          </a:xfrm>
        </p:spPr>
      </p:pic>
      <p:pic>
        <p:nvPicPr>
          <p:cNvPr id="5" name="Picture 4" descr="tkam.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028" y="4728633"/>
            <a:ext cx="2812372" cy="2129367"/>
          </a:xfrm>
          <a:prstGeom prst="rect">
            <a:avLst/>
          </a:prstGeom>
        </p:spPr>
      </p:pic>
      <p:pic>
        <p:nvPicPr>
          <p:cNvPr id="6" name="Picture 5" descr="mia-farrow-robert-redford-00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7754" y="2819400"/>
            <a:ext cx="3273778" cy="1964267"/>
          </a:xfrm>
          <a:prstGeom prst="rect">
            <a:avLst/>
          </a:prstGeom>
        </p:spPr>
      </p:pic>
    </p:spTree>
    <p:extLst>
      <p:ext uri="{BB962C8B-B14F-4D97-AF65-F5344CB8AC3E}">
        <p14:creationId xmlns:p14="http://schemas.microsoft.com/office/powerpoint/2010/main" val="34255086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Reading with Questions in Mind</a:t>
            </a:r>
            <a:endParaRPr lang="en-US" dirty="0"/>
          </a:p>
        </p:txBody>
      </p:sp>
      <p:pic>
        <p:nvPicPr>
          <p:cNvPr id="4" name="Content Placeholder 3" descr="question.jpg"/>
          <p:cNvPicPr>
            <a:picLocks noGrp="1" noChangeAspect="1"/>
          </p:cNvPicPr>
          <p:nvPr>
            <p:ph idx="1"/>
          </p:nvPr>
        </p:nvPicPr>
        <p:blipFill>
          <a:blip r:embed="rId3">
            <a:extLst>
              <a:ext uri="{28A0092B-C50C-407E-A947-70E740481C1C}">
                <a14:useLocalDpi xmlns:a14="http://schemas.microsoft.com/office/drawing/2010/main" val="0"/>
              </a:ext>
            </a:extLst>
          </a:blip>
          <a:srcRect l="-101817" r="-101817"/>
          <a:stretch>
            <a:fillRect/>
          </a:stretch>
        </p:blipFill>
        <p:spPr/>
      </p:pic>
    </p:spTree>
    <p:extLst>
      <p:ext uri="{BB962C8B-B14F-4D97-AF65-F5344CB8AC3E}">
        <p14:creationId xmlns:p14="http://schemas.microsoft.com/office/powerpoint/2010/main" val="2351328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Book Pass</a:t>
            </a:r>
            <a:endParaRPr lang="en-US" dirty="0"/>
          </a:p>
        </p:txBody>
      </p:sp>
      <p:pic>
        <p:nvPicPr>
          <p:cNvPr id="4" name="Content Placeholder 3" descr="decisiion.jpg"/>
          <p:cNvPicPr>
            <a:picLocks noGrp="1" noChangeAspect="1"/>
          </p:cNvPicPr>
          <p:nvPr>
            <p:ph idx="1"/>
          </p:nvPr>
        </p:nvPicPr>
        <p:blipFill>
          <a:blip r:embed="rId3">
            <a:extLst>
              <a:ext uri="{28A0092B-C50C-407E-A947-70E740481C1C}">
                <a14:useLocalDpi xmlns:a14="http://schemas.microsoft.com/office/drawing/2010/main" val="0"/>
              </a:ext>
            </a:extLst>
          </a:blip>
          <a:srcRect l="-24298" r="-24298"/>
          <a:stretch>
            <a:fillRect/>
          </a:stretch>
        </p:blipFill>
        <p:spPr/>
      </p:pic>
    </p:spTree>
    <p:extLst>
      <p:ext uri="{BB962C8B-B14F-4D97-AF65-F5344CB8AC3E}">
        <p14:creationId xmlns:p14="http://schemas.microsoft.com/office/powerpoint/2010/main" val="5355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Corners</a:t>
            </a:r>
            <a:endParaRPr lang="en-US" dirty="0"/>
          </a:p>
        </p:txBody>
      </p:sp>
      <p:sp>
        <p:nvSpPr>
          <p:cNvPr id="3" name="Content Placeholder 2"/>
          <p:cNvSpPr>
            <a:spLocks noGrp="1"/>
          </p:cNvSpPr>
          <p:nvPr>
            <p:ph idx="1"/>
          </p:nvPr>
        </p:nvSpPr>
        <p:spPr/>
        <p:txBody>
          <a:bodyPr/>
          <a:lstStyle/>
          <a:p>
            <a:r>
              <a:rPr lang="en-US" dirty="0" smtClean="0"/>
              <a:t>Choose one of the following three options:</a:t>
            </a:r>
          </a:p>
          <a:p>
            <a:endParaRPr lang="en-US" dirty="0"/>
          </a:p>
          <a:p>
            <a:pPr lvl="1"/>
            <a:r>
              <a:rPr lang="en-US" dirty="0" smtClean="0"/>
              <a:t>Notice and Note</a:t>
            </a:r>
          </a:p>
          <a:p>
            <a:pPr lvl="1"/>
            <a:r>
              <a:rPr lang="en-US" dirty="0" smtClean="0"/>
              <a:t>Texts and Lessons</a:t>
            </a:r>
          </a:p>
          <a:p>
            <a:pPr lvl="1"/>
            <a:r>
              <a:rPr lang="en-US" dirty="0" smtClean="0"/>
              <a:t>No preference</a:t>
            </a:r>
            <a:endParaRPr lang="en-US" dirty="0"/>
          </a:p>
        </p:txBody>
      </p:sp>
    </p:spTree>
    <p:extLst>
      <p:ext uri="{BB962C8B-B14F-4D97-AF65-F5344CB8AC3E}">
        <p14:creationId xmlns:p14="http://schemas.microsoft.com/office/powerpoint/2010/main" val="1543438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Exploration Time!</a:t>
            </a:r>
            <a:endParaRPr lang="en-US" dirty="0"/>
          </a:p>
        </p:txBody>
      </p:sp>
      <p:sp>
        <p:nvSpPr>
          <p:cNvPr id="3" name="Content Placeholder 2"/>
          <p:cNvSpPr>
            <a:spLocks noGrp="1"/>
          </p:cNvSpPr>
          <p:nvPr>
            <p:ph idx="1"/>
          </p:nvPr>
        </p:nvSpPr>
        <p:spPr/>
        <p:txBody>
          <a:bodyPr>
            <a:normAutofit fontScale="70000" lnSpcReduction="20000"/>
          </a:bodyPr>
          <a:lstStyle/>
          <a:p>
            <a:pPr algn="ctr"/>
            <a:r>
              <a:rPr lang="en-US" dirty="0" smtClean="0"/>
              <a:t>Notice and Note</a:t>
            </a:r>
          </a:p>
          <a:p>
            <a:r>
              <a:rPr lang="en-US" dirty="0" smtClean="0"/>
              <a:t>Study the first 3 signposts and introductory lessons.  Make a plan for classroom implementation.</a:t>
            </a:r>
          </a:p>
          <a:p>
            <a:r>
              <a:rPr lang="en-US" dirty="0">
                <a:hlinkClick r:id="rId3"/>
              </a:rPr>
              <a:t>http://www.heinemann.com/noticeandnote/</a:t>
            </a:r>
            <a:r>
              <a:rPr lang="en-US" dirty="0" smtClean="0">
                <a:hlinkClick r:id="rId3"/>
              </a:rPr>
              <a:t>default.aspx</a:t>
            </a:r>
            <a:endParaRPr lang="en-US" dirty="0" smtClean="0"/>
          </a:p>
          <a:p>
            <a:pPr algn="ctr"/>
            <a:r>
              <a:rPr lang="en-US" dirty="0" smtClean="0"/>
              <a:t>Texts and Lessons</a:t>
            </a:r>
          </a:p>
          <a:p>
            <a:r>
              <a:rPr lang="en-US" dirty="0" smtClean="0"/>
              <a:t>Study the Table of Contents and prepare implementation of lesson(s).  </a:t>
            </a:r>
          </a:p>
          <a:p>
            <a:r>
              <a:rPr lang="en-US" dirty="0" smtClean="0">
                <a:hlinkClick r:id="rId4"/>
              </a:rPr>
              <a:t>www.heinemann.com/textsandlessonsliterature</a:t>
            </a:r>
            <a:endParaRPr lang="en-US" dirty="0" smtClean="0"/>
          </a:p>
          <a:p>
            <a:pPr marL="0" indent="0">
              <a:buNone/>
            </a:pPr>
            <a:endParaRPr lang="en-US" dirty="0"/>
          </a:p>
        </p:txBody>
      </p:sp>
    </p:spTree>
    <p:extLst>
      <p:ext uri="{BB962C8B-B14F-4D97-AF65-F5344CB8AC3E}">
        <p14:creationId xmlns:p14="http://schemas.microsoft.com/office/powerpoint/2010/main" val="310676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buNone/>
            </a:pPr>
            <a:r>
              <a:rPr lang="en-US" dirty="0" smtClean="0"/>
              <a:t>I have been thinking </a:t>
            </a:r>
            <a:r>
              <a:rPr lang="en-US" dirty="0" err="1" smtClean="0"/>
              <a:t>about_____</a:t>
            </a:r>
            <a:r>
              <a:rPr lang="en-US" b="1" dirty="0" err="1" smtClean="0">
                <a:solidFill>
                  <a:schemeClr val="accent6"/>
                </a:solidFill>
              </a:rPr>
              <a:t>and</a:t>
            </a:r>
            <a:r>
              <a:rPr lang="en-US" b="1" dirty="0" smtClean="0">
                <a:solidFill>
                  <a:schemeClr val="accent6"/>
                </a:solidFill>
              </a:rPr>
              <a:t> I’m in.</a:t>
            </a:r>
          </a:p>
          <a:p>
            <a:pPr marL="0" indent="0">
              <a:buNone/>
            </a:pPr>
            <a:endParaRPr lang="en-US" dirty="0" smtClean="0"/>
          </a:p>
          <a:p>
            <a:pPr marL="0" indent="0">
              <a:buNone/>
            </a:pPr>
            <a:r>
              <a:rPr lang="en-US" dirty="0" smtClean="0"/>
              <a:t>I have been feeling______, because______</a:t>
            </a:r>
            <a:r>
              <a:rPr lang="en-US" b="1" dirty="0" smtClean="0">
                <a:solidFill>
                  <a:srgbClr val="B523B4"/>
                </a:solidFill>
              </a:rPr>
              <a:t>, and I’m in.</a:t>
            </a:r>
          </a:p>
          <a:p>
            <a:pPr marL="0" indent="0">
              <a:buNone/>
            </a:pPr>
            <a:endParaRPr lang="en-US" b="1" dirty="0" smtClean="0">
              <a:solidFill>
                <a:srgbClr val="B523B4"/>
              </a:solidFill>
            </a:endParaRPr>
          </a:p>
          <a:p>
            <a:pPr marL="0" indent="0">
              <a:buNone/>
            </a:pPr>
            <a:r>
              <a:rPr lang="en-US" dirty="0" smtClean="0"/>
              <a:t>Even though ______ has been on my mind </a:t>
            </a:r>
            <a:r>
              <a:rPr lang="en-US" b="1" dirty="0" smtClean="0">
                <a:solidFill>
                  <a:srgbClr val="B523B4"/>
                </a:solidFill>
              </a:rPr>
              <a:t>and I’m in.</a:t>
            </a:r>
            <a:endParaRPr lang="en-US" b="1" dirty="0">
              <a:solidFill>
                <a:srgbClr val="B523B4"/>
              </a:solidFill>
            </a:endParaRPr>
          </a:p>
        </p:txBody>
      </p:sp>
    </p:spTree>
    <p:extLst>
      <p:ext uri="{BB962C8B-B14F-4D97-AF65-F5344CB8AC3E}">
        <p14:creationId xmlns:p14="http://schemas.microsoft.com/office/powerpoint/2010/main" val="5590181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Evidence of Success</a:t>
            </a:r>
            <a:endParaRPr lang="en-US" dirty="0"/>
          </a:p>
        </p:txBody>
      </p:sp>
      <p:sp>
        <p:nvSpPr>
          <p:cNvPr id="3" name="Content Placeholder 2"/>
          <p:cNvSpPr>
            <a:spLocks noGrp="1"/>
          </p:cNvSpPr>
          <p:nvPr>
            <p:ph idx="1"/>
          </p:nvPr>
        </p:nvSpPr>
        <p:spPr/>
        <p:txBody>
          <a:bodyPr/>
          <a:lstStyle/>
          <a:p>
            <a:r>
              <a:rPr lang="en-US" dirty="0" smtClean="0"/>
              <a:t>Please come to the December 3</a:t>
            </a:r>
            <a:r>
              <a:rPr lang="en-US" baseline="30000" dirty="0" smtClean="0"/>
              <a:t>rd</a:t>
            </a:r>
            <a:r>
              <a:rPr lang="en-US" dirty="0" smtClean="0"/>
              <a:t> meeting prepared to share a success you’ve had with the lessons.</a:t>
            </a:r>
          </a:p>
          <a:p>
            <a:endParaRPr lang="en-US" dirty="0"/>
          </a:p>
          <a:p>
            <a:r>
              <a:rPr lang="en-US" dirty="0" smtClean="0"/>
              <a:t>Please consider bringing pictures, anchor charts, student work, etc.</a:t>
            </a:r>
            <a:endParaRPr lang="en-US" dirty="0"/>
          </a:p>
        </p:txBody>
      </p:sp>
    </p:spTree>
    <p:extLst>
      <p:ext uri="{BB962C8B-B14F-4D97-AF65-F5344CB8AC3E}">
        <p14:creationId xmlns:p14="http://schemas.microsoft.com/office/powerpoint/2010/main" val="981334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nding slide.jpg"/>
          <p:cNvPicPr>
            <a:picLocks noGrp="1" noChangeAspect="1"/>
          </p:cNvPicPr>
          <p:nvPr>
            <p:ph idx="1"/>
          </p:nvPr>
        </p:nvPicPr>
        <p:blipFill>
          <a:blip r:embed="rId3">
            <a:extLst>
              <a:ext uri="{28A0092B-C50C-407E-A947-70E740481C1C}">
                <a14:useLocalDpi xmlns:a14="http://schemas.microsoft.com/office/drawing/2010/main" val="0"/>
              </a:ext>
            </a:extLst>
          </a:blip>
          <a:srcRect l="-27678" r="-27678"/>
          <a:stretch>
            <a:fillRect/>
          </a:stretch>
        </p:blipFill>
        <p:spPr/>
      </p:pic>
    </p:spTree>
    <p:extLst>
      <p:ext uri="{BB962C8B-B14F-4D97-AF65-F5344CB8AC3E}">
        <p14:creationId xmlns:p14="http://schemas.microsoft.com/office/powerpoint/2010/main" val="13520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Mingle!</a:t>
            </a:r>
            <a:endParaRPr lang="en-US" dirty="0"/>
          </a:p>
        </p:txBody>
      </p:sp>
      <p:pic>
        <p:nvPicPr>
          <p:cNvPr id="4" name="Content Placeholder 3" descr="clock partners.png"/>
          <p:cNvPicPr>
            <a:picLocks noGrp="1" noChangeAspect="1"/>
          </p:cNvPicPr>
          <p:nvPr>
            <p:ph idx="1"/>
          </p:nvPr>
        </p:nvPicPr>
        <p:blipFill>
          <a:blip r:embed="rId3">
            <a:extLst>
              <a:ext uri="{28A0092B-C50C-407E-A947-70E740481C1C}">
                <a14:useLocalDpi xmlns:a14="http://schemas.microsoft.com/office/drawing/2010/main" val="0"/>
              </a:ext>
            </a:extLst>
          </a:blip>
          <a:srcRect l="-68370" r="-68370"/>
          <a:stretch>
            <a:fillRect/>
          </a:stretch>
        </p:blipFill>
        <p:spPr>
          <a:xfrm>
            <a:off x="712788" y="3045354"/>
            <a:ext cx="7716837" cy="3389312"/>
          </a:xfrm>
        </p:spPr>
      </p:pic>
    </p:spTree>
    <p:extLst>
      <p:ext uri="{BB962C8B-B14F-4D97-AF65-F5344CB8AC3E}">
        <p14:creationId xmlns:p14="http://schemas.microsoft.com/office/powerpoint/2010/main" val="12697069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4" name="Content Placeholder 3" descr="140427-rubiks-cube-150p_85d865803a5c666b9836ed10d85bd24d.jpg">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t="17066" b="17066"/>
          <a:stretch>
            <a:fillRect/>
          </a:stretch>
        </p:blipFill>
        <p:spPr/>
      </p:pic>
    </p:spTree>
    <p:extLst>
      <p:ext uri="{BB962C8B-B14F-4D97-AF65-F5344CB8AC3E}">
        <p14:creationId xmlns:p14="http://schemas.microsoft.com/office/powerpoint/2010/main" val="35897906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err="1" smtClean="0"/>
              <a:t>Erno</a:t>
            </a:r>
            <a:r>
              <a:rPr lang="en-US" dirty="0" smtClean="0"/>
              <a:t> Rubik states that, “</a:t>
            </a:r>
            <a:r>
              <a:rPr lang="en-US" i="1" dirty="0" smtClean="0">
                <a:solidFill>
                  <a:srgbClr val="FF0000"/>
                </a:solidFill>
              </a:rPr>
              <a:t>Knowledge is a habit.  Sometimes there’s a limit to having new ideas. That’s the problem with the old schooling</a:t>
            </a:r>
            <a:r>
              <a:rPr lang="en-US" dirty="0" smtClean="0"/>
              <a:t>.” In what ways does this statement fit with your experience?</a:t>
            </a:r>
          </a:p>
          <a:p>
            <a:endParaRPr lang="en-US" dirty="0"/>
          </a:p>
          <a:p>
            <a:r>
              <a:rPr lang="en-US" dirty="0" smtClean="0"/>
              <a:t>What do you believe is the overall message of the video?</a:t>
            </a:r>
          </a:p>
          <a:p>
            <a:endParaRPr lang="en-US" dirty="0"/>
          </a:p>
          <a:p>
            <a:endParaRPr lang="en-US" dirty="0"/>
          </a:p>
        </p:txBody>
      </p:sp>
    </p:spTree>
    <p:extLst>
      <p:ext uri="{BB962C8B-B14F-4D97-AF65-F5344CB8AC3E}">
        <p14:creationId xmlns:p14="http://schemas.microsoft.com/office/powerpoint/2010/main" val="1653526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6365403"/>
              </p:ext>
            </p:extLst>
          </p:nvPr>
        </p:nvGraphicFramePr>
        <p:xfrm>
          <a:off x="712788" y="1369817"/>
          <a:ext cx="7716838" cy="5371877"/>
        </p:xfrm>
        <a:graphic>
          <a:graphicData uri="http://schemas.openxmlformats.org/drawingml/2006/table">
            <a:tbl>
              <a:tblPr firstRow="1" bandRow="1">
                <a:tableStyleId>{5C22544A-7EE6-4342-B048-85BDC9FD1C3A}</a:tableStyleId>
              </a:tblPr>
              <a:tblGrid>
                <a:gridCol w="3858419"/>
                <a:gridCol w="3858419"/>
              </a:tblGrid>
              <a:tr h="413798">
                <a:tc>
                  <a:txBody>
                    <a:bodyPr/>
                    <a:lstStyle/>
                    <a:p>
                      <a:pPr algn="ctr"/>
                      <a:r>
                        <a:rPr lang="en-US" dirty="0" smtClean="0"/>
                        <a:t>What Works?</a:t>
                      </a:r>
                      <a:endParaRPr lang="en-US" dirty="0"/>
                    </a:p>
                  </a:txBody>
                  <a:tcPr/>
                </a:tc>
                <a:tc>
                  <a:txBody>
                    <a:bodyPr/>
                    <a:lstStyle/>
                    <a:p>
                      <a:pPr algn="ctr"/>
                      <a:r>
                        <a:rPr lang="en-US" dirty="0" smtClean="0"/>
                        <a:t>What I’d prefer</a:t>
                      </a:r>
                      <a:endParaRPr lang="en-US" dirty="0"/>
                    </a:p>
                  </a:txBody>
                  <a:tcPr/>
                </a:tc>
              </a:tr>
              <a:tr h="370840">
                <a:tc>
                  <a:txBody>
                    <a:bodyPr/>
                    <a:lstStyle/>
                    <a:p>
                      <a:r>
                        <a:rPr lang="en-US" dirty="0" smtClean="0"/>
                        <a:t>Concrete lessons/strategies</a:t>
                      </a:r>
                      <a:endParaRPr lang="en-US" dirty="0"/>
                    </a:p>
                  </a:txBody>
                  <a:tcPr/>
                </a:tc>
                <a:tc>
                  <a:txBody>
                    <a:bodyPr/>
                    <a:lstStyle/>
                    <a:p>
                      <a:r>
                        <a:rPr lang="en-US" dirty="0" smtClean="0"/>
                        <a:t>Sharing</a:t>
                      </a:r>
                      <a:r>
                        <a:rPr lang="en-US" baseline="0" dirty="0" smtClean="0"/>
                        <a:t> time (volunteers, limited time)***</a:t>
                      </a:r>
                      <a:endParaRPr lang="en-US" dirty="0"/>
                    </a:p>
                  </a:txBody>
                  <a:tcPr/>
                </a:tc>
              </a:tr>
              <a:tr h="370840">
                <a:tc>
                  <a:txBody>
                    <a:bodyPr/>
                    <a:lstStyle/>
                    <a:p>
                      <a:r>
                        <a:rPr lang="en-US" dirty="0" smtClean="0"/>
                        <a:t>Short reading selections/time</a:t>
                      </a:r>
                      <a:r>
                        <a:rPr lang="en-US" baseline="0" dirty="0" smtClean="0"/>
                        <a:t> to read them**</a:t>
                      </a:r>
                      <a:endParaRPr lang="en-US" dirty="0"/>
                    </a:p>
                  </a:txBody>
                  <a:tcPr/>
                </a:tc>
                <a:tc>
                  <a:txBody>
                    <a:bodyPr/>
                    <a:lstStyle/>
                    <a:p>
                      <a:r>
                        <a:rPr lang="en-US" dirty="0" smtClean="0"/>
                        <a:t>Text set collaboration</a:t>
                      </a:r>
                      <a:endParaRPr lang="en-US" dirty="0"/>
                    </a:p>
                  </a:txBody>
                  <a:tcPr/>
                </a:tc>
              </a:tr>
              <a:tr h="370840">
                <a:tc>
                  <a:txBody>
                    <a:bodyPr/>
                    <a:lstStyle/>
                    <a:p>
                      <a:r>
                        <a:rPr lang="en-US" dirty="0" smtClean="0"/>
                        <a:t>Full day</a:t>
                      </a:r>
                      <a:endParaRPr lang="en-US" dirty="0"/>
                    </a:p>
                  </a:txBody>
                  <a:tcPr/>
                </a:tc>
                <a:tc>
                  <a:txBody>
                    <a:bodyPr/>
                    <a:lstStyle/>
                    <a:p>
                      <a:r>
                        <a:rPr lang="en-US" dirty="0" smtClean="0"/>
                        <a:t>Strategies used in MAISA units</a:t>
                      </a:r>
                      <a:endParaRPr lang="en-US" dirty="0"/>
                    </a:p>
                  </a:txBody>
                  <a:tcPr/>
                </a:tc>
              </a:tr>
              <a:tr h="370840">
                <a:tc>
                  <a:txBody>
                    <a:bodyPr/>
                    <a:lstStyle/>
                    <a:p>
                      <a:r>
                        <a:rPr lang="en-US" dirty="0" smtClean="0"/>
                        <a:t>Book study (not e-book)****</a:t>
                      </a:r>
                      <a:endParaRPr lang="en-US" dirty="0"/>
                    </a:p>
                  </a:txBody>
                  <a:tcPr/>
                </a:tc>
                <a:tc>
                  <a:txBody>
                    <a:bodyPr/>
                    <a:lstStyle/>
                    <a:p>
                      <a:r>
                        <a:rPr lang="en-US" dirty="0" smtClean="0"/>
                        <a:t>Time to</a:t>
                      </a:r>
                      <a:r>
                        <a:rPr lang="en-US" baseline="0" dirty="0" smtClean="0"/>
                        <a:t> collaborate with others from my district</a:t>
                      </a:r>
                      <a:endParaRPr lang="en-US" dirty="0"/>
                    </a:p>
                  </a:txBody>
                  <a:tcPr/>
                </a:tc>
              </a:tr>
              <a:tr h="370840">
                <a:tc>
                  <a:txBody>
                    <a:bodyPr/>
                    <a:lstStyle/>
                    <a:p>
                      <a:r>
                        <a:rPr lang="en-US" dirty="0" smtClean="0"/>
                        <a:t>Having strategies modeled**</a:t>
                      </a:r>
                      <a:endParaRPr lang="en-US" dirty="0"/>
                    </a:p>
                  </a:txBody>
                  <a:tcPr/>
                </a:tc>
                <a:tc>
                  <a:txBody>
                    <a:bodyPr/>
                    <a:lstStyle/>
                    <a:p>
                      <a:r>
                        <a:rPr lang="en-US" dirty="0" smtClean="0"/>
                        <a:t>No book study*</a:t>
                      </a:r>
                      <a:endParaRPr lang="en-US" dirty="0"/>
                    </a:p>
                  </a:txBody>
                  <a:tcPr/>
                </a:tc>
              </a:tr>
              <a:tr h="370840">
                <a:tc>
                  <a:txBody>
                    <a:bodyPr/>
                    <a:lstStyle/>
                    <a:p>
                      <a:r>
                        <a:rPr lang="en-US" dirty="0" smtClean="0"/>
                        <a:t>Testing updates</a:t>
                      </a:r>
                      <a:endParaRPr lang="en-US" dirty="0"/>
                    </a:p>
                  </a:txBody>
                  <a:tcPr/>
                </a:tc>
                <a:tc>
                  <a:txBody>
                    <a:bodyPr/>
                    <a:lstStyle/>
                    <a:p>
                      <a:r>
                        <a:rPr lang="en-US" dirty="0" smtClean="0"/>
                        <a:t>Modeling how to teach argumentative writing</a:t>
                      </a:r>
                      <a:endParaRPr lang="en-US" dirty="0"/>
                    </a:p>
                  </a:txBody>
                  <a:tcPr/>
                </a:tc>
              </a:tr>
              <a:tr h="370840">
                <a:tc>
                  <a:txBody>
                    <a:bodyPr/>
                    <a:lstStyle/>
                    <a:p>
                      <a:r>
                        <a:rPr lang="en-US" dirty="0" smtClean="0"/>
                        <a:t>Guest speakers, like </a:t>
                      </a:r>
                      <a:r>
                        <a:rPr lang="en-US" dirty="0" err="1" smtClean="0"/>
                        <a:t>Jessilynn</a:t>
                      </a:r>
                      <a:r>
                        <a:rPr lang="en-US" dirty="0" smtClean="0"/>
                        <a:t>**</a:t>
                      </a:r>
                      <a:endParaRPr lang="en-US" dirty="0"/>
                    </a:p>
                  </a:txBody>
                  <a:tcPr/>
                </a:tc>
                <a:tc>
                  <a:txBody>
                    <a:bodyPr/>
                    <a:lstStyle/>
                    <a:p>
                      <a:r>
                        <a:rPr lang="en-US" dirty="0" smtClean="0"/>
                        <a:t>Electronic</a:t>
                      </a:r>
                      <a:r>
                        <a:rPr lang="en-US" baseline="0" dirty="0" smtClean="0"/>
                        <a:t> resources</a:t>
                      </a:r>
                      <a:endParaRPr lang="en-US" dirty="0"/>
                    </a:p>
                  </a:txBody>
                  <a:tcPr/>
                </a:tc>
              </a:tr>
              <a:tr h="370840">
                <a:tc>
                  <a:txBody>
                    <a:bodyPr/>
                    <a:lstStyle/>
                    <a:p>
                      <a:r>
                        <a:rPr lang="en-US" dirty="0" smtClean="0"/>
                        <a:t>Getting ideas from colleagues**</a:t>
                      </a:r>
                      <a:endParaRPr lang="en-US" dirty="0"/>
                    </a:p>
                  </a:txBody>
                  <a:tcPr/>
                </a:tc>
                <a:tc>
                  <a:txBody>
                    <a:bodyPr/>
                    <a:lstStyle/>
                    <a:p>
                      <a:r>
                        <a:rPr lang="en-US" dirty="0" smtClean="0"/>
                        <a:t>Peer</a:t>
                      </a:r>
                      <a:r>
                        <a:rPr lang="en-US" baseline="0" dirty="0" smtClean="0"/>
                        <a:t> to peer observations</a:t>
                      </a:r>
                      <a:endParaRPr lang="en-US" dirty="0"/>
                    </a:p>
                  </a:txBody>
                  <a:tcPr/>
                </a:tc>
              </a:tr>
              <a:tr h="370840">
                <a:tc>
                  <a:txBody>
                    <a:bodyPr/>
                    <a:lstStyle/>
                    <a:p>
                      <a:r>
                        <a:rPr lang="en-US" dirty="0" smtClean="0"/>
                        <a:t>Pre-planned dates</a:t>
                      </a:r>
                      <a:endParaRPr lang="en-US" dirty="0"/>
                    </a:p>
                  </a:txBody>
                  <a:tcPr/>
                </a:tc>
                <a:tc>
                  <a:txBody>
                    <a:bodyPr/>
                    <a:lstStyle/>
                    <a:p>
                      <a:r>
                        <a:rPr lang="en-US" dirty="0" smtClean="0"/>
                        <a:t>Texts and Lessons book(everyone tries lesson/reports back)*</a:t>
                      </a:r>
                      <a:endParaRPr lang="en-US" dirty="0"/>
                    </a:p>
                  </a:txBody>
                  <a:tcPr/>
                </a:tc>
              </a:tr>
            </a:tbl>
          </a:graphicData>
        </a:graphic>
      </p:graphicFrame>
    </p:spTree>
    <p:extLst>
      <p:ext uri="{BB962C8B-B14F-4D97-AF65-F5344CB8AC3E}">
        <p14:creationId xmlns:p14="http://schemas.microsoft.com/office/powerpoint/2010/main" val="27648525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Purpose</a:t>
            </a:r>
            <a:endParaRPr lang="en-US" dirty="0"/>
          </a:p>
        </p:txBody>
      </p:sp>
      <p:pic>
        <p:nvPicPr>
          <p:cNvPr id="6" name="Content Placeholder 5" descr="meaning_of_life_17632451.jpg"/>
          <p:cNvPicPr>
            <a:picLocks noGrp="1" noChangeAspect="1"/>
          </p:cNvPicPr>
          <p:nvPr>
            <p:ph idx="1"/>
          </p:nvPr>
        </p:nvPicPr>
        <p:blipFill>
          <a:blip r:embed="rId3">
            <a:extLst>
              <a:ext uri="{28A0092B-C50C-407E-A947-70E740481C1C}">
                <a14:useLocalDpi xmlns:a14="http://schemas.microsoft.com/office/drawing/2010/main" val="0"/>
              </a:ext>
            </a:extLst>
          </a:blip>
          <a:srcRect l="-64320" r="-64320"/>
          <a:stretch>
            <a:fillRect/>
          </a:stretch>
        </p:blipFill>
        <p:spPr/>
      </p:pic>
    </p:spTree>
    <p:extLst>
      <p:ext uri="{BB962C8B-B14F-4D97-AF65-F5344CB8AC3E}">
        <p14:creationId xmlns:p14="http://schemas.microsoft.com/office/powerpoint/2010/main" val="11202814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Working Agreements</a:t>
            </a:r>
            <a:endParaRPr lang="en-US" dirty="0"/>
          </a:p>
        </p:txBody>
      </p:sp>
      <p:pic>
        <p:nvPicPr>
          <p:cNvPr id="4" name="Content Placeholder 3" descr="agreement.gif"/>
          <p:cNvPicPr>
            <a:picLocks noGrp="1" noChangeAspect="1"/>
          </p:cNvPicPr>
          <p:nvPr>
            <p:ph idx="1"/>
          </p:nvPr>
        </p:nvPicPr>
        <p:blipFill>
          <a:blip r:embed="rId3">
            <a:extLst>
              <a:ext uri="{28A0092B-C50C-407E-A947-70E740481C1C}">
                <a14:useLocalDpi xmlns:a14="http://schemas.microsoft.com/office/drawing/2010/main" val="0"/>
              </a:ext>
            </a:extLst>
          </a:blip>
          <a:srcRect l="-53786" r="-53786"/>
          <a:stretch>
            <a:fillRect/>
          </a:stretch>
        </p:blipFill>
        <p:spPr/>
      </p:pic>
    </p:spTree>
    <p:extLst>
      <p:ext uri="{BB962C8B-B14F-4D97-AF65-F5344CB8AC3E}">
        <p14:creationId xmlns:p14="http://schemas.microsoft.com/office/powerpoint/2010/main" val="2948952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4255</TotalTime>
  <Words>2304</Words>
  <Application>Microsoft Macintosh PowerPoint</Application>
  <PresentationFormat>On-screen Show (4:3)</PresentationFormat>
  <Paragraphs>249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Sky</vt:lpstr>
      <vt:lpstr>MS/HS ELA Collaborative</vt:lpstr>
      <vt:lpstr>Checking In</vt:lpstr>
      <vt:lpstr>PowerPoint Presentation</vt:lpstr>
      <vt:lpstr>Let’s Mingle!</vt:lpstr>
      <vt:lpstr>PowerPoint Presentation</vt:lpstr>
      <vt:lpstr>PowerPoint Presentation</vt:lpstr>
      <vt:lpstr>PowerPoint Presentation</vt:lpstr>
      <vt:lpstr>Purpose</vt:lpstr>
      <vt:lpstr>Working Agreements</vt:lpstr>
      <vt:lpstr>The Elements of Professional Community</vt:lpstr>
      <vt:lpstr>Upcoming PD</vt:lpstr>
      <vt:lpstr>Assessment Update</vt:lpstr>
      <vt:lpstr>Kelly Gallagher</vt:lpstr>
      <vt:lpstr>3 Kinds of Argument</vt:lpstr>
      <vt:lpstr>Data Swim</vt:lpstr>
      <vt:lpstr>Data Tree “Does technology make us more alone?”</vt:lpstr>
      <vt:lpstr>3 Types of Writing</vt:lpstr>
      <vt:lpstr>MIP</vt:lpstr>
      <vt:lpstr>PowerPoint Presentation</vt:lpstr>
      <vt:lpstr>Book Study</vt:lpstr>
      <vt:lpstr>PowerPoint Presentation</vt:lpstr>
      <vt:lpstr>Contrasts and Contradictions</vt:lpstr>
      <vt:lpstr>Strategy Lessons</vt:lpstr>
      <vt:lpstr>Text Set Lessons</vt:lpstr>
      <vt:lpstr>Keeping Kids at the Center of Whole-Class Novels</vt:lpstr>
      <vt:lpstr>Reading with Questions in Mind</vt:lpstr>
      <vt:lpstr>Book Pass</vt:lpstr>
      <vt:lpstr>Corners</vt:lpstr>
      <vt:lpstr>Exploration Time!</vt:lpstr>
      <vt:lpstr>Evidence of Success</vt:lpstr>
      <vt:lpstr>PowerPoint Presentation</vt:lpstr>
    </vt:vector>
  </TitlesOfParts>
  <Company>Char-Em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MS/HS ELA Collaborative</dc:title>
  <dc:creator>Pam Ciganick</dc:creator>
  <cp:lastModifiedBy>Pam Ciganick</cp:lastModifiedBy>
  <cp:revision>83</cp:revision>
  <cp:lastPrinted>2014-09-24T13:35:18Z</cp:lastPrinted>
  <dcterms:created xsi:type="dcterms:W3CDTF">2014-09-04T13:29:14Z</dcterms:created>
  <dcterms:modified xsi:type="dcterms:W3CDTF">2014-09-24T15:07:54Z</dcterms:modified>
</cp:coreProperties>
</file>